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128"/>
  </p:notesMasterIdLst>
  <p:sldIdLst>
    <p:sldId id="256" r:id="rId2"/>
    <p:sldId id="257" r:id="rId3"/>
    <p:sldId id="258" r:id="rId4"/>
    <p:sldId id="259" r:id="rId5"/>
    <p:sldId id="260" r:id="rId6"/>
    <p:sldId id="262" r:id="rId7"/>
    <p:sldId id="370" r:id="rId8"/>
    <p:sldId id="3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386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72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73" r:id="rId49"/>
    <p:sldId id="301" r:id="rId50"/>
    <p:sldId id="303" r:id="rId51"/>
    <p:sldId id="304" r:id="rId52"/>
    <p:sldId id="305" r:id="rId53"/>
    <p:sldId id="306" r:id="rId54"/>
    <p:sldId id="307" r:id="rId55"/>
    <p:sldId id="310" r:id="rId56"/>
    <p:sldId id="308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74" r:id="rId67"/>
    <p:sldId id="375" r:id="rId68"/>
    <p:sldId id="376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78" r:id="rId77"/>
    <p:sldId id="327" r:id="rId78"/>
    <p:sldId id="328" r:id="rId79"/>
    <p:sldId id="377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79" r:id="rId89"/>
    <p:sldId id="337" r:id="rId90"/>
    <p:sldId id="338" r:id="rId91"/>
    <p:sldId id="339" r:id="rId92"/>
    <p:sldId id="340" r:id="rId93"/>
    <p:sldId id="341" r:id="rId94"/>
    <p:sldId id="342" r:id="rId95"/>
    <p:sldId id="380" r:id="rId96"/>
    <p:sldId id="344" r:id="rId97"/>
    <p:sldId id="343" r:id="rId98"/>
    <p:sldId id="346" r:id="rId99"/>
    <p:sldId id="347" r:id="rId100"/>
    <p:sldId id="348" r:id="rId101"/>
    <p:sldId id="349" r:id="rId102"/>
    <p:sldId id="350" r:id="rId103"/>
    <p:sldId id="381" r:id="rId104"/>
    <p:sldId id="382" r:id="rId105"/>
    <p:sldId id="383" r:id="rId106"/>
    <p:sldId id="351" r:id="rId107"/>
    <p:sldId id="352" r:id="rId108"/>
    <p:sldId id="353" r:id="rId109"/>
    <p:sldId id="354" r:id="rId110"/>
    <p:sldId id="355" r:id="rId111"/>
    <p:sldId id="384" r:id="rId112"/>
    <p:sldId id="356" r:id="rId113"/>
    <p:sldId id="385" r:id="rId114"/>
    <p:sldId id="357" r:id="rId115"/>
    <p:sldId id="358" r:id="rId116"/>
    <p:sldId id="359" r:id="rId117"/>
    <p:sldId id="360" r:id="rId118"/>
    <p:sldId id="361" r:id="rId119"/>
    <p:sldId id="362" r:id="rId120"/>
    <p:sldId id="363" r:id="rId121"/>
    <p:sldId id="364" r:id="rId122"/>
    <p:sldId id="365" r:id="rId123"/>
    <p:sldId id="366" r:id="rId124"/>
    <p:sldId id="367" r:id="rId125"/>
    <p:sldId id="368" r:id="rId126"/>
    <p:sldId id="369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824"/>
    <p:restoredTop sz="80544"/>
  </p:normalViewPr>
  <p:slideViewPr>
    <p:cSldViewPr snapToGrid="0" snapToObjects="1">
      <p:cViewPr varScale="1">
        <p:scale>
          <a:sx n="80" d="100"/>
          <a:sy n="80" d="100"/>
        </p:scale>
        <p:origin x="22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4/22/23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“Chi-square”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4/22/23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00.pn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00.png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0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00.pn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00.png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00.pn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00.png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300.png"/><Relationship Id="rId4" Type="http://schemas.openxmlformats.org/officeDocument/2006/relationships/image" Target="../media/image1290.png"/><Relationship Id="rId9" Type="http://schemas.openxmlformats.org/officeDocument/2006/relationships/image" Target="../media/image134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0.png"/><Relationship Id="rId7" Type="http://schemas.openxmlformats.org/officeDocument/2006/relationships/image" Target="../media/image138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370.png"/><Relationship Id="rId4" Type="http://schemas.openxmlformats.org/officeDocument/2006/relationships/image" Target="../media/image1360.png"/><Relationship Id="rId9" Type="http://schemas.openxmlformats.org/officeDocument/2006/relationships/image" Target="../media/image14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190.png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Relationship Id="rId1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12" Type="http://schemas.openxmlformats.org/officeDocument/2006/relationships/image" Target="../media/image290.png"/><Relationship Id="rId2" Type="http://schemas.openxmlformats.org/officeDocument/2006/relationships/image" Target="../media/image19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80.png"/><Relationship Id="rId5" Type="http://schemas.openxmlformats.org/officeDocument/2006/relationships/image" Target="../media/image360.png"/><Relationship Id="rId15" Type="http://schemas.openxmlformats.org/officeDocument/2006/relationships/image" Target="../media/image43.png"/><Relationship Id="rId10" Type="http://schemas.openxmlformats.org/officeDocument/2006/relationships/image" Target="../media/image270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12" Type="http://schemas.openxmlformats.org/officeDocument/2006/relationships/image" Target="../media/image290.png"/><Relationship Id="rId2" Type="http://schemas.openxmlformats.org/officeDocument/2006/relationships/image" Target="../media/image19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80.png"/><Relationship Id="rId5" Type="http://schemas.openxmlformats.org/officeDocument/2006/relationships/image" Target="../media/image360.png"/><Relationship Id="rId15" Type="http://schemas.openxmlformats.org/officeDocument/2006/relationships/image" Target="../media/image43.png"/><Relationship Id="rId10" Type="http://schemas.openxmlformats.org/officeDocument/2006/relationships/image" Target="../media/image270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12" Type="http://schemas.openxmlformats.org/officeDocument/2006/relationships/image" Target="../media/image290.png"/><Relationship Id="rId2" Type="http://schemas.openxmlformats.org/officeDocument/2006/relationships/image" Target="../media/image45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80.png"/><Relationship Id="rId5" Type="http://schemas.openxmlformats.org/officeDocument/2006/relationships/image" Target="../media/image360.png"/><Relationship Id="rId15" Type="http://schemas.openxmlformats.org/officeDocument/2006/relationships/image" Target="../media/image43.png"/><Relationship Id="rId10" Type="http://schemas.openxmlformats.org/officeDocument/2006/relationships/image" Target="../media/image270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12" Type="http://schemas.openxmlformats.org/officeDocument/2006/relationships/image" Target="../media/image290.png"/><Relationship Id="rId2" Type="http://schemas.openxmlformats.org/officeDocument/2006/relationships/image" Target="../media/image45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80.png"/><Relationship Id="rId5" Type="http://schemas.openxmlformats.org/officeDocument/2006/relationships/image" Target="../media/image360.png"/><Relationship Id="rId1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0.png"/><Relationship Id="rId3" Type="http://schemas.openxmlformats.org/officeDocument/2006/relationships/image" Target="../media/image48.png"/><Relationship Id="rId7" Type="http://schemas.openxmlformats.org/officeDocument/2006/relationships/image" Target="../media/image38.png"/><Relationship Id="rId12" Type="http://schemas.openxmlformats.org/officeDocument/2006/relationships/image" Target="../media/image51.png"/><Relationship Id="rId2" Type="http://schemas.openxmlformats.org/officeDocument/2006/relationships/image" Target="../media/image4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0.png"/><Relationship Id="rId5" Type="http://schemas.openxmlformats.org/officeDocument/2006/relationships/image" Target="../media/image360.png"/><Relationship Id="rId1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Relationship Id="rId1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0.png"/><Relationship Id="rId3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51.png"/><Relationship Id="rId2" Type="http://schemas.openxmlformats.org/officeDocument/2006/relationships/image" Target="../media/image4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0.png"/><Relationship Id="rId5" Type="http://schemas.openxmlformats.org/officeDocument/2006/relationships/image" Target="../media/image360.png"/><Relationship Id="rId1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Relationship Id="rId1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0.png"/><Relationship Id="rId3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51.png"/><Relationship Id="rId2" Type="http://schemas.openxmlformats.org/officeDocument/2006/relationships/image" Target="../media/image4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0.png"/><Relationship Id="rId5" Type="http://schemas.openxmlformats.org/officeDocument/2006/relationships/image" Target="../media/image360.png"/><Relationship Id="rId1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Relationship Id="rId1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12" Type="http://schemas.openxmlformats.org/officeDocument/2006/relationships/image" Target="../media/image51.png"/><Relationship Id="rId2" Type="http://schemas.openxmlformats.org/officeDocument/2006/relationships/image" Target="../media/image4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openxmlformats.org/officeDocument/2006/relationships/image" Target="../media/image360.png"/><Relationship Id="rId1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12" Type="http://schemas.openxmlformats.org/officeDocument/2006/relationships/image" Target="../media/image51.png"/><Relationship Id="rId2" Type="http://schemas.openxmlformats.org/officeDocument/2006/relationships/image" Target="../media/image4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0.png"/><Relationship Id="rId5" Type="http://schemas.openxmlformats.org/officeDocument/2006/relationships/image" Target="../media/image360.png"/><Relationship Id="rId1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350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30.png"/><Relationship Id="rId7" Type="http://schemas.openxmlformats.org/officeDocument/2006/relationships/image" Target="../media/image66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30.png"/><Relationship Id="rId7" Type="http://schemas.openxmlformats.org/officeDocument/2006/relationships/image" Target="../media/image66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30.png"/><Relationship Id="rId7" Type="http://schemas.openxmlformats.org/officeDocument/2006/relationships/image" Target="../media/image66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650.png"/><Relationship Id="rId10" Type="http://schemas.openxmlformats.org/officeDocument/2006/relationships/image" Target="../media/image69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30.png"/><Relationship Id="rId7" Type="http://schemas.openxmlformats.org/officeDocument/2006/relationships/image" Target="../media/image66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700.png"/><Relationship Id="rId5" Type="http://schemas.openxmlformats.org/officeDocument/2006/relationships/image" Target="../media/image650.png"/><Relationship Id="rId10" Type="http://schemas.openxmlformats.org/officeDocument/2006/relationships/image" Target="../media/image69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2.png"/><Relationship Id="rId3" Type="http://schemas.openxmlformats.org/officeDocument/2006/relationships/image" Target="../media/image630.png"/><Relationship Id="rId7" Type="http://schemas.openxmlformats.org/officeDocument/2006/relationships/image" Target="../media/image660.png"/><Relationship Id="rId12" Type="http://schemas.openxmlformats.org/officeDocument/2006/relationships/image" Target="../media/image71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700.png"/><Relationship Id="rId5" Type="http://schemas.openxmlformats.org/officeDocument/2006/relationships/image" Target="../media/image650.png"/><Relationship Id="rId10" Type="http://schemas.openxmlformats.org/officeDocument/2006/relationships/image" Target="../media/image69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Relationship Id="rId1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5.png"/><Relationship Id="rId3" Type="http://schemas.openxmlformats.org/officeDocument/2006/relationships/image" Target="../media/image630.png"/><Relationship Id="rId7" Type="http://schemas.openxmlformats.org/officeDocument/2006/relationships/image" Target="../media/image660.png"/><Relationship Id="rId12" Type="http://schemas.openxmlformats.org/officeDocument/2006/relationships/image" Target="../media/image74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700.png"/><Relationship Id="rId5" Type="http://schemas.openxmlformats.org/officeDocument/2006/relationships/image" Target="../media/image650.png"/><Relationship Id="rId10" Type="http://schemas.openxmlformats.org/officeDocument/2006/relationships/image" Target="../media/image69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Relationship Id="rId1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5.png"/><Relationship Id="rId3" Type="http://schemas.openxmlformats.org/officeDocument/2006/relationships/image" Target="../media/image630.png"/><Relationship Id="rId7" Type="http://schemas.openxmlformats.org/officeDocument/2006/relationships/image" Target="../media/image660.png"/><Relationship Id="rId12" Type="http://schemas.openxmlformats.org/officeDocument/2006/relationships/image" Target="../media/image74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700.png"/><Relationship Id="rId5" Type="http://schemas.openxmlformats.org/officeDocument/2006/relationships/image" Target="../media/image650.png"/><Relationship Id="rId15" Type="http://schemas.openxmlformats.org/officeDocument/2006/relationships/image" Target="../media/image77.png"/><Relationship Id="rId10" Type="http://schemas.openxmlformats.org/officeDocument/2006/relationships/image" Target="../media/image69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Relationship Id="rId1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5.png"/><Relationship Id="rId3" Type="http://schemas.openxmlformats.org/officeDocument/2006/relationships/image" Target="../media/image630.png"/><Relationship Id="rId7" Type="http://schemas.openxmlformats.org/officeDocument/2006/relationships/image" Target="../media/image660.png"/><Relationship Id="rId12" Type="http://schemas.openxmlformats.org/officeDocument/2006/relationships/image" Target="../media/image74.png"/><Relationship Id="rId2" Type="http://schemas.openxmlformats.org/officeDocument/2006/relationships/image" Target="../media/image62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700.png"/><Relationship Id="rId5" Type="http://schemas.openxmlformats.org/officeDocument/2006/relationships/image" Target="../media/image650.png"/><Relationship Id="rId15" Type="http://schemas.openxmlformats.org/officeDocument/2006/relationships/image" Target="../media/image77.png"/><Relationship Id="rId10" Type="http://schemas.openxmlformats.org/officeDocument/2006/relationships/image" Target="../media/image69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Relationship Id="rId1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34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Relationship Id="rId1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1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89443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AI, Spring 2023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Decision Tree Induction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We will talk about how to build a decision tree shortly!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But first, let’s convince ourselves that *having* a decision tree is a good thing.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In other words: how do decision trees accomplish the task of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33870143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Choosing an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Let’s think of the class label as a random variable. In this case, it has two possible values: “yes” and “no.”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However, if the current group of examples, after some splitting, has ONLY “yes” or “no” answers, then we are 100% confident how to classify new examples that “match that path.” Such a group has no entropy.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60C4A-FEFE-1E4B-BB0A-381BD4C172F8}"/>
              </a:ext>
            </a:extLst>
          </p:cNvPr>
          <p:cNvGrpSpPr/>
          <p:nvPr/>
        </p:nvGrpSpPr>
        <p:grpSpPr>
          <a:xfrm>
            <a:off x="8032604" y="-13734"/>
            <a:ext cx="4041862" cy="2027928"/>
            <a:chOff x="4681652" y="2539697"/>
            <a:chExt cx="4041862" cy="20279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D8A82C-6780-E04E-8755-EA4C7AF3308B}"/>
                </a:ext>
              </a:extLst>
            </p:cNvPr>
            <p:cNvSpPr/>
            <p:nvPr/>
          </p:nvSpPr>
          <p:spPr>
            <a:xfrm>
              <a:off x="4816703" y="4209613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15CF84-9771-9747-96D0-E05C00FDF02C}"/>
                </a:ext>
              </a:extLst>
            </p:cNvPr>
            <p:cNvSpPr/>
            <p:nvPr/>
          </p:nvSpPr>
          <p:spPr>
            <a:xfrm>
              <a:off x="5256259" y="4209612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01602B-DAE0-2046-A239-73BC183DCA96}"/>
                </a:ext>
              </a:extLst>
            </p:cNvPr>
            <p:cNvSpPr/>
            <p:nvPr/>
          </p:nvSpPr>
          <p:spPr>
            <a:xfrm>
              <a:off x="5695815" y="4209611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63CBAC-08D8-9842-A09F-D9219D19F622}"/>
                </a:ext>
              </a:extLst>
            </p:cNvPr>
            <p:cNvSpPr/>
            <p:nvPr/>
          </p:nvSpPr>
          <p:spPr>
            <a:xfrm>
              <a:off x="6135371" y="4209611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490D8A8-13DC-A445-AB5A-68DB08266742}"/>
                </a:ext>
              </a:extLst>
            </p:cNvPr>
            <p:cNvSpPr/>
            <p:nvPr/>
          </p:nvSpPr>
          <p:spPr>
            <a:xfrm>
              <a:off x="4761646" y="4135369"/>
              <a:ext cx="1849076" cy="432256"/>
            </a:xfrm>
            <a:prstGeom prst="roundRect">
              <a:avLst>
                <a:gd name="adj" fmla="val 7595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D584752-E5C8-B44F-8CBA-2CB1C6481EC5}"/>
                    </a:ext>
                  </a:extLst>
                </p:cNvPr>
                <p:cNvSpPr/>
                <p:nvPr/>
              </p:nvSpPr>
              <p:spPr>
                <a:xfrm>
                  <a:off x="5784757" y="2539697"/>
                  <a:ext cx="1837678" cy="6303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𝐴𝑡𝑡𝑟𝑖𝑏𝑢𝑡𝑒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Oval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757" y="2539697"/>
                  <a:ext cx="1837678" cy="63031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B62E4A3-293D-DA47-8DAB-24B785256BD6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5810698" y="3077705"/>
              <a:ext cx="243181" cy="106447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3212CFB-42FB-AF4D-AAEC-C0C6706C5379}"/>
                </a:ext>
              </a:extLst>
            </p:cNvPr>
            <p:cNvCxnSpPr>
              <a:stCxn id="10" idx="5"/>
            </p:cNvCxnSpPr>
            <p:nvPr/>
          </p:nvCxnSpPr>
          <p:spPr>
            <a:xfrm>
              <a:off x="7353313" y="3077705"/>
              <a:ext cx="266199" cy="105766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126563-A619-E54E-B428-8E584C3D1714}"/>
                    </a:ext>
                  </a:extLst>
                </p:cNvPr>
                <p:cNvSpPr txBox="1"/>
                <p:nvPr/>
              </p:nvSpPr>
              <p:spPr>
                <a:xfrm>
                  <a:off x="4681652" y="3201979"/>
                  <a:ext cx="128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652" y="3201979"/>
                  <a:ext cx="128785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4D4DC0C-A693-3A42-BDCB-BAD423059760}"/>
                    </a:ext>
                  </a:extLst>
                </p:cNvPr>
                <p:cNvSpPr txBox="1"/>
                <p:nvPr/>
              </p:nvSpPr>
              <p:spPr>
                <a:xfrm>
                  <a:off x="7421270" y="3201979"/>
                  <a:ext cx="128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1270" y="3201979"/>
                  <a:ext cx="128785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B8412D-26FB-6349-A357-6C7D6BDB3C68}"/>
                </a:ext>
              </a:extLst>
            </p:cNvPr>
            <p:cNvSpPr/>
            <p:nvPr/>
          </p:nvSpPr>
          <p:spPr>
            <a:xfrm>
              <a:off x="6929495" y="4209246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B9F155-00B0-E449-93F9-9A4ADC8799FD}"/>
                </a:ext>
              </a:extLst>
            </p:cNvPr>
            <p:cNvSpPr/>
            <p:nvPr/>
          </p:nvSpPr>
          <p:spPr>
            <a:xfrm>
              <a:off x="7369051" y="4209245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FD4A1F-DE62-E54C-9CC3-11473EBBBD4B}"/>
                </a:ext>
              </a:extLst>
            </p:cNvPr>
            <p:cNvSpPr/>
            <p:nvPr/>
          </p:nvSpPr>
          <p:spPr>
            <a:xfrm>
              <a:off x="7808607" y="4209244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F44261-991D-964B-B565-FFB9DEE884F7}"/>
                </a:ext>
              </a:extLst>
            </p:cNvPr>
            <p:cNvSpPr/>
            <p:nvPr/>
          </p:nvSpPr>
          <p:spPr>
            <a:xfrm>
              <a:off x="8248163" y="4209244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CE913E3-BF88-E342-BD5A-A5CC6EFCF48D}"/>
                </a:ext>
              </a:extLst>
            </p:cNvPr>
            <p:cNvSpPr/>
            <p:nvPr/>
          </p:nvSpPr>
          <p:spPr>
            <a:xfrm>
              <a:off x="6874438" y="4135002"/>
              <a:ext cx="1849076" cy="432256"/>
            </a:xfrm>
            <a:prstGeom prst="roundRect">
              <a:avLst>
                <a:gd name="adj" fmla="val 7595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54767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So, when choosing an attribute, we should choose the one that splits the examples into groups with the lowest entropy.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By reducing entropy in the group of examples, we gain information.</a:t>
            </a:r>
          </a:p>
        </p:txBody>
      </p:sp>
    </p:spTree>
    <p:extLst>
      <p:ext uri="{BB962C8B-B14F-4D97-AF65-F5344CB8AC3E}">
        <p14:creationId xmlns:p14="http://schemas.microsoft.com/office/powerpoint/2010/main" val="2114809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Given a set of candidate nodes to add to the decision tree (i.e., attributes to split on)…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</a:t>
            </a:r>
            <a:r>
              <a:rPr lang="en-US" sz="2400" b="1" dirty="0">
                <a:latin typeface="Helvetica" pitchFamily="2" charset="0"/>
              </a:rPr>
              <a:t>information gain </a:t>
            </a:r>
            <a:r>
              <a:rPr lang="en-US" sz="2400" dirty="0">
                <a:latin typeface="Helvetica" pitchFamily="2" charset="0"/>
              </a:rPr>
              <a:t>of a node can be expressed as the entropy of that node minus the average weighted entropy of its children.</a:t>
            </a:r>
          </a:p>
        </p:txBody>
      </p:sp>
    </p:spTree>
    <p:extLst>
      <p:ext uri="{BB962C8B-B14F-4D97-AF65-F5344CB8AC3E}">
        <p14:creationId xmlns:p14="http://schemas.microsoft.com/office/powerpoint/2010/main" val="1618138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Let’s make sure we buy this quickly:</a:t>
            </a:r>
          </a:p>
          <a:p>
            <a:pPr marL="0" indent="0" algn="ctr">
              <a:buNone/>
            </a:pPr>
            <a:r>
              <a:rPr lang="en-US" sz="2400" dirty="0">
                <a:latin typeface="Helvetica" pitchFamily="2" charset="0"/>
              </a:rPr>
              <a:t>The </a:t>
            </a:r>
            <a:r>
              <a:rPr lang="en-US" sz="2400" b="1" dirty="0">
                <a:latin typeface="Helvetica" pitchFamily="2" charset="0"/>
              </a:rPr>
              <a:t>information gain </a:t>
            </a:r>
            <a:r>
              <a:rPr lang="en-US" sz="2400" dirty="0">
                <a:latin typeface="Helvetica" pitchFamily="2" charset="0"/>
              </a:rPr>
              <a:t>of a node can be expressed as the entropy of that node minus the average weighted entropy of its children.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41BC8C-2C8B-4367-8493-08AC635E05A9}"/>
                  </a:ext>
                </a:extLst>
              </p:cNvPr>
              <p:cNvSpPr/>
              <p:nvPr/>
            </p:nvSpPr>
            <p:spPr>
              <a:xfrm>
                <a:off x="6445049" y="3827085"/>
                <a:ext cx="2317445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𝑝𝑎𝑟𝑒𝑛𝑡𝑁𝑜𝑑𝑒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41BC8C-2C8B-4367-8493-08AC635E0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049" y="3827085"/>
                <a:ext cx="2317445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649974-0AB1-4123-8F03-9907772AF01A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58865" y="4365093"/>
            <a:ext cx="325566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8C9890-2866-4F01-A584-DE6732026D05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8423112" y="4365093"/>
            <a:ext cx="527108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7E01F9-54A9-46AB-AA2D-D07AACC6FADE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7603772" y="4457400"/>
            <a:ext cx="0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709AC3F-8F37-46CC-9670-CB9BF5F44B99}"/>
                  </a:ext>
                </a:extLst>
              </p:cNvPr>
              <p:cNvSpPr/>
              <p:nvPr/>
            </p:nvSpPr>
            <p:spPr>
              <a:xfrm>
                <a:off x="5583290" y="5337257"/>
                <a:ext cx="103835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709AC3F-8F37-46CC-9670-CB9BF5F44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90" y="5337257"/>
                <a:ext cx="1038358" cy="630315"/>
              </a:xfrm>
              <a:prstGeom prst="ellipse">
                <a:avLst/>
              </a:prstGeom>
              <a:blipFill>
                <a:blip r:embed="rId3"/>
                <a:stretch>
                  <a:fillRect l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B5294B-17DE-4F1B-83E8-9552846D60C5}"/>
                  </a:ext>
                </a:extLst>
              </p:cNvPr>
              <p:cNvSpPr/>
              <p:nvPr/>
            </p:nvSpPr>
            <p:spPr>
              <a:xfrm>
                <a:off x="7164818" y="5515064"/>
                <a:ext cx="103835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B5294B-17DE-4F1B-83E8-9552846D6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818" y="5515064"/>
                <a:ext cx="1038358" cy="630315"/>
              </a:xfrm>
              <a:prstGeom prst="ellipse">
                <a:avLst/>
              </a:prstGeom>
              <a:blipFill>
                <a:blip r:embed="rId4"/>
                <a:stretch>
                  <a:fillRect l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A43268-1415-4685-9688-D32820CB10FE}"/>
                  </a:ext>
                </a:extLst>
              </p:cNvPr>
              <p:cNvSpPr/>
              <p:nvPr/>
            </p:nvSpPr>
            <p:spPr>
              <a:xfrm>
                <a:off x="8642130" y="5429564"/>
                <a:ext cx="103835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A43268-1415-4685-9688-D32820CB1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130" y="5429564"/>
                <a:ext cx="1038358" cy="630315"/>
              </a:xfrm>
              <a:prstGeom prst="ellipse">
                <a:avLst/>
              </a:prstGeom>
              <a:blipFill>
                <a:blip r:embed="rId5"/>
                <a:stretch>
                  <a:fillRect l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D56F1DE-61B0-4913-AC5E-E988C04DB894}"/>
              </a:ext>
            </a:extLst>
          </p:cNvPr>
          <p:cNvSpPr txBox="1"/>
          <p:nvPr/>
        </p:nvSpPr>
        <p:spPr>
          <a:xfrm>
            <a:off x="478395" y="4159263"/>
            <a:ext cx="4002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that…</a:t>
            </a:r>
          </a:p>
          <a:p>
            <a:r>
              <a:rPr lang="en-US" dirty="0"/>
              <a:t> </a:t>
            </a:r>
            <a:r>
              <a:rPr lang="en-US" dirty="0" err="1"/>
              <a:t>parentNode</a:t>
            </a:r>
            <a:r>
              <a:rPr lang="en-US" dirty="0"/>
              <a:t> has: </a:t>
            </a:r>
            <a:r>
              <a:rPr lang="en-US" dirty="0" err="1"/>
              <a:t>highEntropy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childrenNodes</a:t>
            </a:r>
            <a:r>
              <a:rPr lang="en-US" dirty="0"/>
              <a:t> have: </a:t>
            </a:r>
            <a:r>
              <a:rPr lang="en-US" dirty="0" err="1"/>
              <a:t>lowEntropy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4E36B-B6E2-4652-AF62-57EB4D76D86E}"/>
              </a:ext>
            </a:extLst>
          </p:cNvPr>
          <p:cNvSpPr txBox="1"/>
          <p:nvPr/>
        </p:nvSpPr>
        <p:spPr>
          <a:xfrm>
            <a:off x="9035377" y="3957576"/>
            <a:ext cx="200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ENTROPY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D914D-8C44-4981-B8A1-685DAD8E8332}"/>
              </a:ext>
            </a:extLst>
          </p:cNvPr>
          <p:cNvSpPr txBox="1"/>
          <p:nvPr/>
        </p:nvSpPr>
        <p:spPr>
          <a:xfrm>
            <a:off x="9864529" y="5515064"/>
            <a:ext cx="193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ENTROPY</a:t>
            </a:r>
          </a:p>
        </p:txBody>
      </p:sp>
    </p:spTree>
    <p:extLst>
      <p:ext uri="{BB962C8B-B14F-4D97-AF65-F5344CB8AC3E}">
        <p14:creationId xmlns:p14="http://schemas.microsoft.com/office/powerpoint/2010/main" val="38544455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Let’s make sure we buy this quickly:</a:t>
            </a:r>
          </a:p>
          <a:p>
            <a:pPr marL="0" indent="0" algn="ctr">
              <a:buNone/>
            </a:pPr>
            <a:r>
              <a:rPr lang="en-US" sz="2400" dirty="0">
                <a:latin typeface="Helvetica" pitchFamily="2" charset="0"/>
              </a:rPr>
              <a:t>The </a:t>
            </a:r>
            <a:r>
              <a:rPr lang="en-US" sz="2400" b="1" dirty="0">
                <a:latin typeface="Helvetica" pitchFamily="2" charset="0"/>
              </a:rPr>
              <a:t>information gain </a:t>
            </a:r>
            <a:r>
              <a:rPr lang="en-US" sz="2400" dirty="0">
                <a:latin typeface="Helvetica" pitchFamily="2" charset="0"/>
              </a:rPr>
              <a:t>of a node can be expressed as the entropy of that node minus the average weighted entropy of its children.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41BC8C-2C8B-4367-8493-08AC635E05A9}"/>
                  </a:ext>
                </a:extLst>
              </p:cNvPr>
              <p:cNvSpPr/>
              <p:nvPr/>
            </p:nvSpPr>
            <p:spPr>
              <a:xfrm>
                <a:off x="6445049" y="3827085"/>
                <a:ext cx="2317445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𝑝𝑎𝑟𝑒𝑛𝑡𝑁𝑜𝑑𝑒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41BC8C-2C8B-4367-8493-08AC635E0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049" y="3827085"/>
                <a:ext cx="2317445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649974-0AB1-4123-8F03-9907772AF01A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58865" y="4365093"/>
            <a:ext cx="325566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8C9890-2866-4F01-A584-DE6732026D05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8423112" y="4365093"/>
            <a:ext cx="527108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7E01F9-54A9-46AB-AA2D-D07AACC6FADE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7603772" y="4457400"/>
            <a:ext cx="0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709AC3F-8F37-46CC-9670-CB9BF5F44B99}"/>
                  </a:ext>
                </a:extLst>
              </p:cNvPr>
              <p:cNvSpPr/>
              <p:nvPr/>
            </p:nvSpPr>
            <p:spPr>
              <a:xfrm>
                <a:off x="5583290" y="5337257"/>
                <a:ext cx="103835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709AC3F-8F37-46CC-9670-CB9BF5F44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90" y="5337257"/>
                <a:ext cx="1038358" cy="630315"/>
              </a:xfrm>
              <a:prstGeom prst="ellipse">
                <a:avLst/>
              </a:prstGeom>
              <a:blipFill>
                <a:blip r:embed="rId3"/>
                <a:stretch>
                  <a:fillRect l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B5294B-17DE-4F1B-83E8-9552846D60C5}"/>
                  </a:ext>
                </a:extLst>
              </p:cNvPr>
              <p:cNvSpPr/>
              <p:nvPr/>
            </p:nvSpPr>
            <p:spPr>
              <a:xfrm>
                <a:off x="7164818" y="5515064"/>
                <a:ext cx="103835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B5294B-17DE-4F1B-83E8-9552846D6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818" y="5515064"/>
                <a:ext cx="1038358" cy="630315"/>
              </a:xfrm>
              <a:prstGeom prst="ellipse">
                <a:avLst/>
              </a:prstGeom>
              <a:blipFill>
                <a:blip r:embed="rId4"/>
                <a:stretch>
                  <a:fillRect l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A43268-1415-4685-9688-D32820CB10FE}"/>
                  </a:ext>
                </a:extLst>
              </p:cNvPr>
              <p:cNvSpPr/>
              <p:nvPr/>
            </p:nvSpPr>
            <p:spPr>
              <a:xfrm>
                <a:off x="8642130" y="5429564"/>
                <a:ext cx="103835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A43268-1415-4685-9688-D32820CB1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130" y="5429564"/>
                <a:ext cx="1038358" cy="630315"/>
              </a:xfrm>
              <a:prstGeom prst="ellipse">
                <a:avLst/>
              </a:prstGeom>
              <a:blipFill>
                <a:blip r:embed="rId5"/>
                <a:stretch>
                  <a:fillRect l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D56F1DE-61B0-4913-AC5E-E988C04DB894}"/>
              </a:ext>
            </a:extLst>
          </p:cNvPr>
          <p:cNvSpPr txBox="1"/>
          <p:nvPr/>
        </p:nvSpPr>
        <p:spPr>
          <a:xfrm>
            <a:off x="478395" y="4159263"/>
            <a:ext cx="56806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that…</a:t>
            </a:r>
          </a:p>
          <a:p>
            <a:r>
              <a:rPr lang="en-US" dirty="0"/>
              <a:t> </a:t>
            </a:r>
            <a:r>
              <a:rPr lang="en-US" dirty="0" err="1"/>
              <a:t>parentNode</a:t>
            </a:r>
            <a:r>
              <a:rPr lang="en-US" dirty="0"/>
              <a:t> has: </a:t>
            </a:r>
            <a:r>
              <a:rPr lang="en-US" dirty="0" err="1"/>
              <a:t>highEntropy</a:t>
            </a:r>
            <a:r>
              <a:rPr lang="en-US" dirty="0"/>
              <a:t> (</a:t>
            </a:r>
            <a:r>
              <a:rPr lang="en-US" dirty="0" err="1"/>
              <a:t>bigNumber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childrenNodes</a:t>
            </a:r>
            <a:r>
              <a:rPr lang="en-US" dirty="0"/>
              <a:t> have: </a:t>
            </a:r>
            <a:r>
              <a:rPr lang="en-US" dirty="0" err="1"/>
              <a:t>lowEntropy</a:t>
            </a:r>
            <a:r>
              <a:rPr lang="en-US" dirty="0"/>
              <a:t> (</a:t>
            </a:r>
            <a:r>
              <a:rPr lang="en-US" dirty="0" err="1"/>
              <a:t>smallNumber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Then…</a:t>
            </a:r>
          </a:p>
          <a:p>
            <a:endParaRPr lang="en-US" dirty="0"/>
          </a:p>
          <a:p>
            <a:r>
              <a:rPr lang="en-US" dirty="0" err="1"/>
              <a:t>bigNumber</a:t>
            </a:r>
            <a:r>
              <a:rPr lang="en-US" dirty="0"/>
              <a:t> – </a:t>
            </a:r>
            <a:r>
              <a:rPr lang="en-US" dirty="0" err="1"/>
              <a:t>smallNumber</a:t>
            </a:r>
            <a:r>
              <a:rPr lang="en-US" dirty="0"/>
              <a:t> = </a:t>
            </a:r>
            <a:r>
              <a:rPr lang="en-US" dirty="0" err="1"/>
              <a:t>bigInfoGain</a:t>
            </a:r>
            <a:r>
              <a:rPr lang="en-US" dirty="0"/>
              <a:t>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4E36B-B6E2-4652-AF62-57EB4D76D86E}"/>
              </a:ext>
            </a:extLst>
          </p:cNvPr>
          <p:cNvSpPr txBox="1"/>
          <p:nvPr/>
        </p:nvSpPr>
        <p:spPr>
          <a:xfrm>
            <a:off x="9035377" y="3957576"/>
            <a:ext cx="200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ENTROPY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D914D-8C44-4981-B8A1-685DAD8E8332}"/>
              </a:ext>
            </a:extLst>
          </p:cNvPr>
          <p:cNvSpPr txBox="1"/>
          <p:nvPr/>
        </p:nvSpPr>
        <p:spPr>
          <a:xfrm>
            <a:off x="9864529" y="5515064"/>
            <a:ext cx="193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ENTROPY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83914-F251-4321-9A22-10951E2F80AB}"/>
              </a:ext>
            </a:extLst>
          </p:cNvPr>
          <p:cNvSpPr txBox="1"/>
          <p:nvPr/>
        </p:nvSpPr>
        <p:spPr>
          <a:xfrm>
            <a:off x="864116" y="6166017"/>
            <a:ext cx="1058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i.e., situations where the children have significantly less entropy than parent == lots of info gain </a:t>
            </a:r>
          </a:p>
        </p:txBody>
      </p:sp>
    </p:spTree>
    <p:extLst>
      <p:ext uri="{BB962C8B-B14F-4D97-AF65-F5344CB8AC3E}">
        <p14:creationId xmlns:p14="http://schemas.microsoft.com/office/powerpoint/2010/main" val="19418213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Let’s make sure we buy this quickly:</a:t>
            </a:r>
          </a:p>
          <a:p>
            <a:pPr marL="0" indent="0" algn="ctr">
              <a:buNone/>
            </a:pPr>
            <a:r>
              <a:rPr lang="en-US" sz="2400" dirty="0">
                <a:latin typeface="Helvetica" pitchFamily="2" charset="0"/>
              </a:rPr>
              <a:t>The </a:t>
            </a:r>
            <a:r>
              <a:rPr lang="en-US" sz="2400" b="1" dirty="0">
                <a:latin typeface="Helvetica" pitchFamily="2" charset="0"/>
              </a:rPr>
              <a:t>information gain </a:t>
            </a:r>
            <a:r>
              <a:rPr lang="en-US" sz="2400" dirty="0">
                <a:latin typeface="Helvetica" pitchFamily="2" charset="0"/>
              </a:rPr>
              <a:t>of a node can be expressed as the entropy of that node minus the average weighted entropy of its children.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41BC8C-2C8B-4367-8493-08AC635E05A9}"/>
                  </a:ext>
                </a:extLst>
              </p:cNvPr>
              <p:cNvSpPr/>
              <p:nvPr/>
            </p:nvSpPr>
            <p:spPr>
              <a:xfrm>
                <a:off x="6445049" y="3827085"/>
                <a:ext cx="2317445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𝑝𝑎𝑟𝑒𝑛𝑡𝑁𝑜𝑑𝑒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41BC8C-2C8B-4367-8493-08AC635E0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049" y="3827085"/>
                <a:ext cx="2317445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649974-0AB1-4123-8F03-9907772AF01A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6458865" y="4365093"/>
            <a:ext cx="325566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8C9890-2866-4F01-A584-DE6732026D05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8423112" y="4365093"/>
            <a:ext cx="527108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7E01F9-54A9-46AB-AA2D-D07AACC6FADE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7603772" y="4457400"/>
            <a:ext cx="0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709AC3F-8F37-46CC-9670-CB9BF5F44B99}"/>
                  </a:ext>
                </a:extLst>
              </p:cNvPr>
              <p:cNvSpPr/>
              <p:nvPr/>
            </p:nvSpPr>
            <p:spPr>
              <a:xfrm>
                <a:off x="5583290" y="5337257"/>
                <a:ext cx="103835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709AC3F-8F37-46CC-9670-CB9BF5F44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90" y="5337257"/>
                <a:ext cx="1038358" cy="630315"/>
              </a:xfrm>
              <a:prstGeom prst="ellipse">
                <a:avLst/>
              </a:prstGeom>
              <a:blipFill>
                <a:blip r:embed="rId3"/>
                <a:stretch>
                  <a:fillRect l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B5294B-17DE-4F1B-83E8-9552846D60C5}"/>
                  </a:ext>
                </a:extLst>
              </p:cNvPr>
              <p:cNvSpPr/>
              <p:nvPr/>
            </p:nvSpPr>
            <p:spPr>
              <a:xfrm>
                <a:off x="7164818" y="5515064"/>
                <a:ext cx="103835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B5294B-17DE-4F1B-83E8-9552846D6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818" y="5515064"/>
                <a:ext cx="1038358" cy="630315"/>
              </a:xfrm>
              <a:prstGeom prst="ellipse">
                <a:avLst/>
              </a:prstGeom>
              <a:blipFill>
                <a:blip r:embed="rId4"/>
                <a:stretch>
                  <a:fillRect l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A43268-1415-4685-9688-D32820CB10FE}"/>
                  </a:ext>
                </a:extLst>
              </p:cNvPr>
              <p:cNvSpPr/>
              <p:nvPr/>
            </p:nvSpPr>
            <p:spPr>
              <a:xfrm>
                <a:off x="8642130" y="5429564"/>
                <a:ext cx="103835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A43268-1415-4685-9688-D32820CB1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130" y="5429564"/>
                <a:ext cx="1038358" cy="630315"/>
              </a:xfrm>
              <a:prstGeom prst="ellipse">
                <a:avLst/>
              </a:prstGeom>
              <a:blipFill>
                <a:blip r:embed="rId5"/>
                <a:stretch>
                  <a:fillRect l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D56F1DE-61B0-4913-AC5E-E988C04DB894}"/>
              </a:ext>
            </a:extLst>
          </p:cNvPr>
          <p:cNvSpPr txBox="1"/>
          <p:nvPr/>
        </p:nvSpPr>
        <p:spPr>
          <a:xfrm>
            <a:off x="478395" y="4159263"/>
            <a:ext cx="56806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that…</a:t>
            </a:r>
          </a:p>
          <a:p>
            <a:r>
              <a:rPr lang="en-US" dirty="0"/>
              <a:t> </a:t>
            </a:r>
            <a:r>
              <a:rPr lang="en-US" dirty="0" err="1"/>
              <a:t>parentNode</a:t>
            </a:r>
            <a:r>
              <a:rPr lang="en-US" dirty="0"/>
              <a:t> has: </a:t>
            </a:r>
            <a:r>
              <a:rPr lang="en-US" dirty="0" err="1"/>
              <a:t>highEntropy</a:t>
            </a:r>
            <a:r>
              <a:rPr lang="en-US" dirty="0"/>
              <a:t> (</a:t>
            </a:r>
            <a:r>
              <a:rPr lang="en-US" dirty="0" err="1"/>
              <a:t>bigNumber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childrenNodes</a:t>
            </a:r>
            <a:r>
              <a:rPr lang="en-US" dirty="0"/>
              <a:t> have: </a:t>
            </a:r>
            <a:r>
              <a:rPr lang="en-US" dirty="0" err="1"/>
              <a:t>highEntropy</a:t>
            </a:r>
            <a:r>
              <a:rPr lang="en-US" dirty="0"/>
              <a:t> (</a:t>
            </a:r>
            <a:r>
              <a:rPr lang="en-US" dirty="0" err="1"/>
              <a:t>bigNumber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Then…</a:t>
            </a:r>
          </a:p>
          <a:p>
            <a:endParaRPr lang="en-US" dirty="0"/>
          </a:p>
          <a:p>
            <a:r>
              <a:rPr lang="en-US" dirty="0" err="1"/>
              <a:t>bigNumber</a:t>
            </a:r>
            <a:r>
              <a:rPr lang="en-US" dirty="0"/>
              <a:t> – </a:t>
            </a:r>
            <a:r>
              <a:rPr lang="en-US" dirty="0" err="1"/>
              <a:t>bigNumber</a:t>
            </a:r>
            <a:r>
              <a:rPr lang="en-US" dirty="0"/>
              <a:t> = </a:t>
            </a:r>
            <a:r>
              <a:rPr lang="en-US" dirty="0" err="1"/>
              <a:t>smallInfoGain</a:t>
            </a:r>
            <a:r>
              <a:rPr lang="en-US" dirty="0"/>
              <a:t>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4E36B-B6E2-4652-AF62-57EB4D76D86E}"/>
              </a:ext>
            </a:extLst>
          </p:cNvPr>
          <p:cNvSpPr txBox="1"/>
          <p:nvPr/>
        </p:nvSpPr>
        <p:spPr>
          <a:xfrm>
            <a:off x="9035377" y="3957576"/>
            <a:ext cx="200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ENTROPY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D914D-8C44-4981-B8A1-685DAD8E8332}"/>
              </a:ext>
            </a:extLst>
          </p:cNvPr>
          <p:cNvSpPr txBox="1"/>
          <p:nvPr/>
        </p:nvSpPr>
        <p:spPr>
          <a:xfrm>
            <a:off x="9864529" y="5515064"/>
            <a:ext cx="200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ENTROPY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83914-F251-4321-9A22-10951E2F80AB}"/>
              </a:ext>
            </a:extLst>
          </p:cNvPr>
          <p:cNvSpPr txBox="1"/>
          <p:nvPr/>
        </p:nvSpPr>
        <p:spPr>
          <a:xfrm>
            <a:off x="864116" y="6166017"/>
            <a:ext cx="886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i.e., situations where the children also have high entropy == not a lot of info gain </a:t>
            </a:r>
          </a:p>
        </p:txBody>
      </p:sp>
    </p:spTree>
    <p:extLst>
      <p:ext uri="{BB962C8B-B14F-4D97-AF65-F5344CB8AC3E}">
        <p14:creationId xmlns:p14="http://schemas.microsoft.com/office/powerpoint/2010/main" val="8497514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So by this point hopefully we agree: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We want to split on attributes that produce child nodes with low entropy.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Let’s see that play out. How do we pick our very first attribute?</a:t>
            </a:r>
          </a:p>
        </p:txBody>
      </p:sp>
    </p:spTree>
    <p:extLst>
      <p:ext uri="{BB962C8B-B14F-4D97-AF65-F5344CB8AC3E}">
        <p14:creationId xmlns:p14="http://schemas.microsoft.com/office/powerpoint/2010/main" val="20987020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Our candidate parent node is Outlook.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Information gain is the entropy of the parent minus the weighted entropy of the children.</a:t>
                </a:r>
              </a:p>
              <a:p>
                <a:pPr marL="0" indent="0">
                  <a:buNone/>
                </a:pPr>
                <a:endParaRPr lang="en-US" sz="24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∈{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  <a:blipFill>
                <a:blip r:embed="rId2"/>
                <a:stretch>
                  <a:fillRect l="-1511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FA9607E-4E21-6B4F-894D-8775685B79A6}"/>
              </a:ext>
            </a:extLst>
          </p:cNvPr>
          <p:cNvSpPr/>
          <p:nvPr/>
        </p:nvSpPr>
        <p:spPr>
          <a:xfrm>
            <a:off x="5855196" y="1408707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2F3CB-F05E-9B47-8AB0-BE01FB6B699E}"/>
              </a:ext>
            </a:extLst>
          </p:cNvPr>
          <p:cNvSpPr/>
          <p:nvPr/>
        </p:nvSpPr>
        <p:spPr>
          <a:xfrm>
            <a:off x="6339142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70188-C670-8845-8A50-7FB06C4F9193}"/>
              </a:ext>
            </a:extLst>
          </p:cNvPr>
          <p:cNvSpPr/>
          <p:nvPr/>
        </p:nvSpPr>
        <p:spPr>
          <a:xfrm>
            <a:off x="6823088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0B7DA2-C594-8944-9EF4-E6EE5AC4D236}"/>
              </a:ext>
            </a:extLst>
          </p:cNvPr>
          <p:cNvSpPr/>
          <p:nvPr/>
        </p:nvSpPr>
        <p:spPr>
          <a:xfrm>
            <a:off x="7307034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8190BF-ABDF-4547-AA8C-923E2E6F97D2}"/>
              </a:ext>
            </a:extLst>
          </p:cNvPr>
          <p:cNvSpPr/>
          <p:nvPr/>
        </p:nvSpPr>
        <p:spPr>
          <a:xfrm>
            <a:off x="7793735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225C6B-C7CB-6644-B5DC-B71DF5E9368C}"/>
              </a:ext>
            </a:extLst>
          </p:cNvPr>
          <p:cNvSpPr/>
          <p:nvPr/>
        </p:nvSpPr>
        <p:spPr>
          <a:xfrm>
            <a:off x="8277681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1A93AF-886F-8141-BF43-FD5159CB0645}"/>
              </a:ext>
            </a:extLst>
          </p:cNvPr>
          <p:cNvSpPr/>
          <p:nvPr/>
        </p:nvSpPr>
        <p:spPr>
          <a:xfrm>
            <a:off x="8761627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A7505-A7D7-D947-B18F-93E04ABDFD11}"/>
              </a:ext>
            </a:extLst>
          </p:cNvPr>
          <p:cNvSpPr/>
          <p:nvPr/>
        </p:nvSpPr>
        <p:spPr>
          <a:xfrm>
            <a:off x="9245573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04ED63-A7D8-7D4B-8424-88F8B9562C2A}"/>
              </a:ext>
            </a:extLst>
          </p:cNvPr>
          <p:cNvSpPr/>
          <p:nvPr/>
        </p:nvSpPr>
        <p:spPr>
          <a:xfrm>
            <a:off x="9729519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A49F6-9B08-0041-84CE-708F819F4FDB}"/>
              </a:ext>
            </a:extLst>
          </p:cNvPr>
          <p:cNvSpPr/>
          <p:nvPr/>
        </p:nvSpPr>
        <p:spPr>
          <a:xfrm>
            <a:off x="6823088" y="1752090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0D6436-271E-1C49-B33B-B1D241CAB8AD}"/>
              </a:ext>
            </a:extLst>
          </p:cNvPr>
          <p:cNvSpPr/>
          <p:nvPr/>
        </p:nvSpPr>
        <p:spPr>
          <a:xfrm>
            <a:off x="7307034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7C3D7-8DC0-FB4D-9815-33BFD139D62D}"/>
              </a:ext>
            </a:extLst>
          </p:cNvPr>
          <p:cNvSpPr/>
          <p:nvPr/>
        </p:nvSpPr>
        <p:spPr>
          <a:xfrm>
            <a:off x="7790980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201B9-6324-094C-A57E-FCA93532055B}"/>
              </a:ext>
            </a:extLst>
          </p:cNvPr>
          <p:cNvSpPr/>
          <p:nvPr/>
        </p:nvSpPr>
        <p:spPr>
          <a:xfrm>
            <a:off x="8274926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390C8E-D883-3F4F-BA95-436B58095002}"/>
              </a:ext>
            </a:extLst>
          </p:cNvPr>
          <p:cNvSpPr/>
          <p:nvPr/>
        </p:nvSpPr>
        <p:spPr>
          <a:xfrm>
            <a:off x="8761627" y="1752088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155249-3499-344F-B19B-D093A7CA9AA4}"/>
              </a:ext>
            </a:extLst>
          </p:cNvPr>
          <p:cNvSpPr/>
          <p:nvPr/>
        </p:nvSpPr>
        <p:spPr>
          <a:xfrm>
            <a:off x="5757682" y="1281660"/>
            <a:ext cx="4840363" cy="87716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/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FE2F26-417C-5840-AB7E-29FB675C3C9C}"/>
              </a:ext>
            </a:extLst>
          </p:cNvPr>
          <p:cNvCxnSpPr>
            <a:stCxn id="34" idx="3"/>
          </p:cNvCxnSpPr>
          <p:nvPr/>
        </p:nvCxnSpPr>
        <p:spPr>
          <a:xfrm flipH="1">
            <a:off x="7421710" y="3020744"/>
            <a:ext cx="255307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C7B4C7-0A97-7242-BDAA-326182787EA3}"/>
              </a:ext>
            </a:extLst>
          </p:cNvPr>
          <p:cNvCxnSpPr>
            <a:stCxn id="34" idx="5"/>
          </p:cNvCxnSpPr>
          <p:nvPr/>
        </p:nvCxnSpPr>
        <p:spPr>
          <a:xfrm>
            <a:off x="8976451" y="3020744"/>
            <a:ext cx="266199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ABBD24-94BD-0E4B-891F-989C11D5193F}"/>
              </a:ext>
            </a:extLst>
          </p:cNvPr>
          <p:cNvCxnSpPr>
            <a:stCxn id="34" idx="4"/>
          </p:cNvCxnSpPr>
          <p:nvPr/>
        </p:nvCxnSpPr>
        <p:spPr>
          <a:xfrm>
            <a:off x="8326734" y="3113051"/>
            <a:ext cx="289" cy="195079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/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/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/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66D21E3F-7D08-2941-91E9-66E66760E3F6}"/>
              </a:ext>
            </a:extLst>
          </p:cNvPr>
          <p:cNvSpPr/>
          <p:nvPr/>
        </p:nvSpPr>
        <p:spPr>
          <a:xfrm>
            <a:off x="6590585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9E90B1-5E70-A74C-91EC-33D8EE731018}"/>
              </a:ext>
            </a:extLst>
          </p:cNvPr>
          <p:cNvSpPr/>
          <p:nvPr/>
        </p:nvSpPr>
        <p:spPr>
          <a:xfrm>
            <a:off x="7032896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EDA20A-4232-0840-AEEE-64BD2554B1EE}"/>
              </a:ext>
            </a:extLst>
          </p:cNvPr>
          <p:cNvSpPr/>
          <p:nvPr/>
        </p:nvSpPr>
        <p:spPr>
          <a:xfrm>
            <a:off x="6347623" y="4481702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9C7F4B-5F68-974B-962B-127BD4BE67ED}"/>
              </a:ext>
            </a:extLst>
          </p:cNvPr>
          <p:cNvSpPr/>
          <p:nvPr/>
        </p:nvSpPr>
        <p:spPr>
          <a:xfrm>
            <a:off x="6787179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677957-067B-D346-BC22-708C0388B086}"/>
              </a:ext>
            </a:extLst>
          </p:cNvPr>
          <p:cNvSpPr/>
          <p:nvPr/>
        </p:nvSpPr>
        <p:spPr>
          <a:xfrm>
            <a:off x="7229490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534F2E5-9474-C34E-8733-3AD4989AA5EF}"/>
              </a:ext>
            </a:extLst>
          </p:cNvPr>
          <p:cNvSpPr/>
          <p:nvPr/>
        </p:nvSpPr>
        <p:spPr>
          <a:xfrm>
            <a:off x="6293420" y="4129591"/>
            <a:ext cx="1669557" cy="6548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554EC6-C06D-B34B-A1A4-F07E74EF6091}"/>
              </a:ext>
            </a:extLst>
          </p:cNvPr>
          <p:cNvSpPr/>
          <p:nvPr/>
        </p:nvSpPr>
        <p:spPr>
          <a:xfrm>
            <a:off x="7362091" y="5238549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37175B-7320-8C47-8F28-D4E1D24604D2}"/>
              </a:ext>
            </a:extLst>
          </p:cNvPr>
          <p:cNvSpPr/>
          <p:nvPr/>
        </p:nvSpPr>
        <p:spPr>
          <a:xfrm>
            <a:off x="7801647" y="5238548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43A24-8908-F34C-8943-D3649A20F51E}"/>
              </a:ext>
            </a:extLst>
          </p:cNvPr>
          <p:cNvSpPr/>
          <p:nvPr/>
        </p:nvSpPr>
        <p:spPr>
          <a:xfrm>
            <a:off x="8241203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7150E7-EDEA-6546-A3BB-0C79DE96640A}"/>
              </a:ext>
            </a:extLst>
          </p:cNvPr>
          <p:cNvSpPr/>
          <p:nvPr/>
        </p:nvSpPr>
        <p:spPr>
          <a:xfrm>
            <a:off x="8680759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7F095B-219A-624B-89E4-3F70821CB857}"/>
              </a:ext>
            </a:extLst>
          </p:cNvPr>
          <p:cNvSpPr/>
          <p:nvPr/>
        </p:nvSpPr>
        <p:spPr>
          <a:xfrm>
            <a:off x="7307034" y="5136527"/>
            <a:ext cx="1934171" cy="507180"/>
          </a:xfrm>
          <a:prstGeom prst="roundRect">
            <a:avLst>
              <a:gd name="adj" fmla="val 759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59F7F4-BC16-1240-AFDC-AF72B798EC6A}"/>
              </a:ext>
            </a:extLst>
          </p:cNvPr>
          <p:cNvSpPr/>
          <p:nvPr/>
        </p:nvSpPr>
        <p:spPr>
          <a:xfrm>
            <a:off x="8743668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BE07E4-CCF7-3541-8700-FACAE3AB7DB4}"/>
              </a:ext>
            </a:extLst>
          </p:cNvPr>
          <p:cNvSpPr/>
          <p:nvPr/>
        </p:nvSpPr>
        <p:spPr>
          <a:xfrm>
            <a:off x="9183224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EA5100-85EB-E643-B498-1B2C2DD94C5A}"/>
              </a:ext>
            </a:extLst>
          </p:cNvPr>
          <p:cNvSpPr/>
          <p:nvPr/>
        </p:nvSpPr>
        <p:spPr>
          <a:xfrm>
            <a:off x="9622780" y="4170605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98D8F9-2B75-0247-B647-F02623B2CD45}"/>
              </a:ext>
            </a:extLst>
          </p:cNvPr>
          <p:cNvSpPr/>
          <p:nvPr/>
        </p:nvSpPr>
        <p:spPr>
          <a:xfrm>
            <a:off x="8995768" y="4513989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441DE5-9AD6-6D47-B16B-54CCAC14E153}"/>
              </a:ext>
            </a:extLst>
          </p:cNvPr>
          <p:cNvSpPr/>
          <p:nvPr/>
        </p:nvSpPr>
        <p:spPr>
          <a:xfrm>
            <a:off x="9435324" y="4513988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5B0E049-B261-CE4D-B9DC-002ABDF22E89}"/>
              </a:ext>
            </a:extLst>
          </p:cNvPr>
          <p:cNvSpPr/>
          <p:nvPr/>
        </p:nvSpPr>
        <p:spPr>
          <a:xfrm>
            <a:off x="8690779" y="4110376"/>
            <a:ext cx="1584629" cy="717476"/>
          </a:xfrm>
          <a:prstGeom prst="roundRect">
            <a:avLst>
              <a:gd name="adj" fmla="val 1025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3F9197-C9D9-47C5-B1DB-BEBD7371369F}"/>
              </a:ext>
            </a:extLst>
          </p:cNvPr>
          <p:cNvSpPr/>
          <p:nvPr/>
        </p:nvSpPr>
        <p:spPr>
          <a:xfrm>
            <a:off x="5619624" y="1156625"/>
            <a:ext cx="5159396" cy="116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1F433-B779-450B-A624-7CD687374D6A}"/>
              </a:ext>
            </a:extLst>
          </p:cNvPr>
          <p:cNvSpPr txBox="1"/>
          <p:nvPr/>
        </p:nvSpPr>
        <p:spPr>
          <a:xfrm>
            <a:off x="4936865" y="433951"/>
            <a:ext cx="678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this is what we are looking at to figure out the entropy of the parent.</a:t>
            </a:r>
          </a:p>
        </p:txBody>
      </p:sp>
    </p:spTree>
    <p:extLst>
      <p:ext uri="{BB962C8B-B14F-4D97-AF65-F5344CB8AC3E}">
        <p14:creationId xmlns:p14="http://schemas.microsoft.com/office/powerpoint/2010/main" val="17709759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Our candidate parent node is Outlook.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Information gain is the entropy of the parent minus the weighted entropy of the children.</a:t>
                </a:r>
              </a:p>
              <a:p>
                <a:pPr marL="0" indent="0">
                  <a:buNone/>
                </a:pPr>
                <a:endParaRPr lang="en-US" sz="24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𝑝𝑎𝑟𝑒𝑛𝑡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𝑦𝑒𝑠</m:t>
                        </m:r>
                      </m:e>
                    </m:d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𝑦𝑒𝑠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</m:e>
                    </m:d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𝑛𝑜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  <a:blipFill>
                <a:blip r:embed="rId2"/>
                <a:stretch>
                  <a:fillRect l="-1763" t="-889" r="-2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FA9607E-4E21-6B4F-894D-8775685B79A6}"/>
              </a:ext>
            </a:extLst>
          </p:cNvPr>
          <p:cNvSpPr/>
          <p:nvPr/>
        </p:nvSpPr>
        <p:spPr>
          <a:xfrm>
            <a:off x="5855196" y="1408707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2F3CB-F05E-9B47-8AB0-BE01FB6B699E}"/>
              </a:ext>
            </a:extLst>
          </p:cNvPr>
          <p:cNvSpPr/>
          <p:nvPr/>
        </p:nvSpPr>
        <p:spPr>
          <a:xfrm>
            <a:off x="6339142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70188-C670-8845-8A50-7FB06C4F9193}"/>
              </a:ext>
            </a:extLst>
          </p:cNvPr>
          <p:cNvSpPr/>
          <p:nvPr/>
        </p:nvSpPr>
        <p:spPr>
          <a:xfrm>
            <a:off x="6823088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0B7DA2-C594-8944-9EF4-E6EE5AC4D236}"/>
              </a:ext>
            </a:extLst>
          </p:cNvPr>
          <p:cNvSpPr/>
          <p:nvPr/>
        </p:nvSpPr>
        <p:spPr>
          <a:xfrm>
            <a:off x="7307034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8190BF-ABDF-4547-AA8C-923E2E6F97D2}"/>
              </a:ext>
            </a:extLst>
          </p:cNvPr>
          <p:cNvSpPr/>
          <p:nvPr/>
        </p:nvSpPr>
        <p:spPr>
          <a:xfrm>
            <a:off x="7793735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225C6B-C7CB-6644-B5DC-B71DF5E9368C}"/>
              </a:ext>
            </a:extLst>
          </p:cNvPr>
          <p:cNvSpPr/>
          <p:nvPr/>
        </p:nvSpPr>
        <p:spPr>
          <a:xfrm>
            <a:off x="8277681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1A93AF-886F-8141-BF43-FD5159CB0645}"/>
              </a:ext>
            </a:extLst>
          </p:cNvPr>
          <p:cNvSpPr/>
          <p:nvPr/>
        </p:nvSpPr>
        <p:spPr>
          <a:xfrm>
            <a:off x="8761627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A7505-A7D7-D947-B18F-93E04ABDFD11}"/>
              </a:ext>
            </a:extLst>
          </p:cNvPr>
          <p:cNvSpPr/>
          <p:nvPr/>
        </p:nvSpPr>
        <p:spPr>
          <a:xfrm>
            <a:off x="9245573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04ED63-A7D8-7D4B-8424-88F8B9562C2A}"/>
              </a:ext>
            </a:extLst>
          </p:cNvPr>
          <p:cNvSpPr/>
          <p:nvPr/>
        </p:nvSpPr>
        <p:spPr>
          <a:xfrm>
            <a:off x="9729519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A49F6-9B08-0041-84CE-708F819F4FDB}"/>
              </a:ext>
            </a:extLst>
          </p:cNvPr>
          <p:cNvSpPr/>
          <p:nvPr/>
        </p:nvSpPr>
        <p:spPr>
          <a:xfrm>
            <a:off x="6823088" y="1752090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0D6436-271E-1C49-B33B-B1D241CAB8AD}"/>
              </a:ext>
            </a:extLst>
          </p:cNvPr>
          <p:cNvSpPr/>
          <p:nvPr/>
        </p:nvSpPr>
        <p:spPr>
          <a:xfrm>
            <a:off x="7307034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7C3D7-8DC0-FB4D-9815-33BFD139D62D}"/>
              </a:ext>
            </a:extLst>
          </p:cNvPr>
          <p:cNvSpPr/>
          <p:nvPr/>
        </p:nvSpPr>
        <p:spPr>
          <a:xfrm>
            <a:off x="7790980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201B9-6324-094C-A57E-FCA93532055B}"/>
              </a:ext>
            </a:extLst>
          </p:cNvPr>
          <p:cNvSpPr/>
          <p:nvPr/>
        </p:nvSpPr>
        <p:spPr>
          <a:xfrm>
            <a:off x="8274926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390C8E-D883-3F4F-BA95-436B58095002}"/>
              </a:ext>
            </a:extLst>
          </p:cNvPr>
          <p:cNvSpPr/>
          <p:nvPr/>
        </p:nvSpPr>
        <p:spPr>
          <a:xfrm>
            <a:off x="8761627" y="1752088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155249-3499-344F-B19B-D093A7CA9AA4}"/>
              </a:ext>
            </a:extLst>
          </p:cNvPr>
          <p:cNvSpPr/>
          <p:nvPr/>
        </p:nvSpPr>
        <p:spPr>
          <a:xfrm>
            <a:off x="5757682" y="1281660"/>
            <a:ext cx="4840363" cy="87716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/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FE2F26-417C-5840-AB7E-29FB675C3C9C}"/>
              </a:ext>
            </a:extLst>
          </p:cNvPr>
          <p:cNvCxnSpPr>
            <a:stCxn id="34" idx="3"/>
          </p:cNvCxnSpPr>
          <p:nvPr/>
        </p:nvCxnSpPr>
        <p:spPr>
          <a:xfrm flipH="1">
            <a:off x="7421710" y="3020744"/>
            <a:ext cx="255307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C7B4C7-0A97-7242-BDAA-326182787EA3}"/>
              </a:ext>
            </a:extLst>
          </p:cNvPr>
          <p:cNvCxnSpPr>
            <a:stCxn id="34" idx="5"/>
          </p:cNvCxnSpPr>
          <p:nvPr/>
        </p:nvCxnSpPr>
        <p:spPr>
          <a:xfrm>
            <a:off x="8976451" y="3020744"/>
            <a:ext cx="266199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ABBD24-94BD-0E4B-891F-989C11D5193F}"/>
              </a:ext>
            </a:extLst>
          </p:cNvPr>
          <p:cNvCxnSpPr>
            <a:stCxn id="34" idx="4"/>
          </p:cNvCxnSpPr>
          <p:nvPr/>
        </p:nvCxnSpPr>
        <p:spPr>
          <a:xfrm>
            <a:off x="8326734" y="3113051"/>
            <a:ext cx="289" cy="195079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/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/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/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66D21E3F-7D08-2941-91E9-66E66760E3F6}"/>
              </a:ext>
            </a:extLst>
          </p:cNvPr>
          <p:cNvSpPr/>
          <p:nvPr/>
        </p:nvSpPr>
        <p:spPr>
          <a:xfrm>
            <a:off x="6590585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9E90B1-5E70-A74C-91EC-33D8EE731018}"/>
              </a:ext>
            </a:extLst>
          </p:cNvPr>
          <p:cNvSpPr/>
          <p:nvPr/>
        </p:nvSpPr>
        <p:spPr>
          <a:xfrm>
            <a:off x="7032896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EDA20A-4232-0840-AEEE-64BD2554B1EE}"/>
              </a:ext>
            </a:extLst>
          </p:cNvPr>
          <p:cNvSpPr/>
          <p:nvPr/>
        </p:nvSpPr>
        <p:spPr>
          <a:xfrm>
            <a:off x="6347623" y="4481702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9C7F4B-5F68-974B-962B-127BD4BE67ED}"/>
              </a:ext>
            </a:extLst>
          </p:cNvPr>
          <p:cNvSpPr/>
          <p:nvPr/>
        </p:nvSpPr>
        <p:spPr>
          <a:xfrm>
            <a:off x="6787179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677957-067B-D346-BC22-708C0388B086}"/>
              </a:ext>
            </a:extLst>
          </p:cNvPr>
          <p:cNvSpPr/>
          <p:nvPr/>
        </p:nvSpPr>
        <p:spPr>
          <a:xfrm>
            <a:off x="7229490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534F2E5-9474-C34E-8733-3AD4989AA5EF}"/>
              </a:ext>
            </a:extLst>
          </p:cNvPr>
          <p:cNvSpPr/>
          <p:nvPr/>
        </p:nvSpPr>
        <p:spPr>
          <a:xfrm>
            <a:off x="6293420" y="4129591"/>
            <a:ext cx="1669557" cy="6548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554EC6-C06D-B34B-A1A4-F07E74EF6091}"/>
              </a:ext>
            </a:extLst>
          </p:cNvPr>
          <p:cNvSpPr/>
          <p:nvPr/>
        </p:nvSpPr>
        <p:spPr>
          <a:xfrm>
            <a:off x="7362091" y="5238549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37175B-7320-8C47-8F28-D4E1D24604D2}"/>
              </a:ext>
            </a:extLst>
          </p:cNvPr>
          <p:cNvSpPr/>
          <p:nvPr/>
        </p:nvSpPr>
        <p:spPr>
          <a:xfrm>
            <a:off x="7801647" y="5238548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43A24-8908-F34C-8943-D3649A20F51E}"/>
              </a:ext>
            </a:extLst>
          </p:cNvPr>
          <p:cNvSpPr/>
          <p:nvPr/>
        </p:nvSpPr>
        <p:spPr>
          <a:xfrm>
            <a:off x="8241203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7150E7-EDEA-6546-A3BB-0C79DE96640A}"/>
              </a:ext>
            </a:extLst>
          </p:cNvPr>
          <p:cNvSpPr/>
          <p:nvPr/>
        </p:nvSpPr>
        <p:spPr>
          <a:xfrm>
            <a:off x="8680759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7F095B-219A-624B-89E4-3F70821CB857}"/>
              </a:ext>
            </a:extLst>
          </p:cNvPr>
          <p:cNvSpPr/>
          <p:nvPr/>
        </p:nvSpPr>
        <p:spPr>
          <a:xfrm>
            <a:off x="7307034" y="5136527"/>
            <a:ext cx="1934171" cy="507180"/>
          </a:xfrm>
          <a:prstGeom prst="roundRect">
            <a:avLst>
              <a:gd name="adj" fmla="val 759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59F7F4-BC16-1240-AFDC-AF72B798EC6A}"/>
              </a:ext>
            </a:extLst>
          </p:cNvPr>
          <p:cNvSpPr/>
          <p:nvPr/>
        </p:nvSpPr>
        <p:spPr>
          <a:xfrm>
            <a:off x="8743668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BE07E4-CCF7-3541-8700-FACAE3AB7DB4}"/>
              </a:ext>
            </a:extLst>
          </p:cNvPr>
          <p:cNvSpPr/>
          <p:nvPr/>
        </p:nvSpPr>
        <p:spPr>
          <a:xfrm>
            <a:off x="9183224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EA5100-85EB-E643-B498-1B2C2DD94C5A}"/>
              </a:ext>
            </a:extLst>
          </p:cNvPr>
          <p:cNvSpPr/>
          <p:nvPr/>
        </p:nvSpPr>
        <p:spPr>
          <a:xfrm>
            <a:off x="9622780" y="4170605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98D8F9-2B75-0247-B647-F02623B2CD45}"/>
              </a:ext>
            </a:extLst>
          </p:cNvPr>
          <p:cNvSpPr/>
          <p:nvPr/>
        </p:nvSpPr>
        <p:spPr>
          <a:xfrm>
            <a:off x="8995768" y="4513989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441DE5-9AD6-6D47-B16B-54CCAC14E153}"/>
              </a:ext>
            </a:extLst>
          </p:cNvPr>
          <p:cNvSpPr/>
          <p:nvPr/>
        </p:nvSpPr>
        <p:spPr>
          <a:xfrm>
            <a:off x="9435324" y="4513988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5B0E049-B261-CE4D-B9DC-002ABDF22E89}"/>
              </a:ext>
            </a:extLst>
          </p:cNvPr>
          <p:cNvSpPr/>
          <p:nvPr/>
        </p:nvSpPr>
        <p:spPr>
          <a:xfrm>
            <a:off x="8690779" y="4110376"/>
            <a:ext cx="1584629" cy="717476"/>
          </a:xfrm>
          <a:prstGeom prst="roundRect">
            <a:avLst>
              <a:gd name="adj" fmla="val 1025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8DA7BC-C57E-46AE-8E45-3AB6019DBEB9}"/>
              </a:ext>
            </a:extLst>
          </p:cNvPr>
          <p:cNvSpPr/>
          <p:nvPr/>
        </p:nvSpPr>
        <p:spPr>
          <a:xfrm>
            <a:off x="5619624" y="1156625"/>
            <a:ext cx="5159396" cy="116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4258E1-2773-46F6-BBE0-A9DF4D766BFA}"/>
              </a:ext>
            </a:extLst>
          </p:cNvPr>
          <p:cNvSpPr txBox="1"/>
          <p:nvPr/>
        </p:nvSpPr>
        <p:spPr>
          <a:xfrm>
            <a:off x="4936865" y="433951"/>
            <a:ext cx="678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figure out the probability of a yes label and the probability of a no label.</a:t>
            </a:r>
          </a:p>
        </p:txBody>
      </p:sp>
    </p:spTree>
    <p:extLst>
      <p:ext uri="{BB962C8B-B14F-4D97-AF65-F5344CB8AC3E}">
        <p14:creationId xmlns:p14="http://schemas.microsoft.com/office/powerpoint/2010/main" val="40947940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Our candidate parent node is Outlook.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Information gain is the entropy of the parent minus the weighted entropy of the children.</a:t>
                </a:r>
              </a:p>
              <a:p>
                <a:pPr marL="0" indent="0">
                  <a:buNone/>
                </a:pPr>
                <a:endParaRPr lang="en-US" sz="24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  <a:blipFill>
                <a:blip r:embed="rId2"/>
                <a:stretch>
                  <a:fillRect l="-1763" t="-889" r="-2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FA9607E-4E21-6B4F-894D-8775685B79A6}"/>
              </a:ext>
            </a:extLst>
          </p:cNvPr>
          <p:cNvSpPr/>
          <p:nvPr/>
        </p:nvSpPr>
        <p:spPr>
          <a:xfrm>
            <a:off x="5855196" y="1408707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2F3CB-F05E-9B47-8AB0-BE01FB6B699E}"/>
              </a:ext>
            </a:extLst>
          </p:cNvPr>
          <p:cNvSpPr/>
          <p:nvPr/>
        </p:nvSpPr>
        <p:spPr>
          <a:xfrm>
            <a:off x="6339142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70188-C670-8845-8A50-7FB06C4F9193}"/>
              </a:ext>
            </a:extLst>
          </p:cNvPr>
          <p:cNvSpPr/>
          <p:nvPr/>
        </p:nvSpPr>
        <p:spPr>
          <a:xfrm>
            <a:off x="6823088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0B7DA2-C594-8944-9EF4-E6EE5AC4D236}"/>
              </a:ext>
            </a:extLst>
          </p:cNvPr>
          <p:cNvSpPr/>
          <p:nvPr/>
        </p:nvSpPr>
        <p:spPr>
          <a:xfrm>
            <a:off x="7307034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8190BF-ABDF-4547-AA8C-923E2E6F97D2}"/>
              </a:ext>
            </a:extLst>
          </p:cNvPr>
          <p:cNvSpPr/>
          <p:nvPr/>
        </p:nvSpPr>
        <p:spPr>
          <a:xfrm>
            <a:off x="7793735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225C6B-C7CB-6644-B5DC-B71DF5E9368C}"/>
              </a:ext>
            </a:extLst>
          </p:cNvPr>
          <p:cNvSpPr/>
          <p:nvPr/>
        </p:nvSpPr>
        <p:spPr>
          <a:xfrm>
            <a:off x="8277681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1A93AF-886F-8141-BF43-FD5159CB0645}"/>
              </a:ext>
            </a:extLst>
          </p:cNvPr>
          <p:cNvSpPr/>
          <p:nvPr/>
        </p:nvSpPr>
        <p:spPr>
          <a:xfrm>
            <a:off x="8761627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A7505-A7D7-D947-B18F-93E04ABDFD11}"/>
              </a:ext>
            </a:extLst>
          </p:cNvPr>
          <p:cNvSpPr/>
          <p:nvPr/>
        </p:nvSpPr>
        <p:spPr>
          <a:xfrm>
            <a:off x="9245573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04ED63-A7D8-7D4B-8424-88F8B9562C2A}"/>
              </a:ext>
            </a:extLst>
          </p:cNvPr>
          <p:cNvSpPr/>
          <p:nvPr/>
        </p:nvSpPr>
        <p:spPr>
          <a:xfrm>
            <a:off x="9729519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A49F6-9B08-0041-84CE-708F819F4FDB}"/>
              </a:ext>
            </a:extLst>
          </p:cNvPr>
          <p:cNvSpPr/>
          <p:nvPr/>
        </p:nvSpPr>
        <p:spPr>
          <a:xfrm>
            <a:off x="6823088" y="1752090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0D6436-271E-1C49-B33B-B1D241CAB8AD}"/>
              </a:ext>
            </a:extLst>
          </p:cNvPr>
          <p:cNvSpPr/>
          <p:nvPr/>
        </p:nvSpPr>
        <p:spPr>
          <a:xfrm>
            <a:off x="7307034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7C3D7-8DC0-FB4D-9815-33BFD139D62D}"/>
              </a:ext>
            </a:extLst>
          </p:cNvPr>
          <p:cNvSpPr/>
          <p:nvPr/>
        </p:nvSpPr>
        <p:spPr>
          <a:xfrm>
            <a:off x="7790980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201B9-6324-094C-A57E-FCA93532055B}"/>
              </a:ext>
            </a:extLst>
          </p:cNvPr>
          <p:cNvSpPr/>
          <p:nvPr/>
        </p:nvSpPr>
        <p:spPr>
          <a:xfrm>
            <a:off x="8274926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390C8E-D883-3F4F-BA95-436B58095002}"/>
              </a:ext>
            </a:extLst>
          </p:cNvPr>
          <p:cNvSpPr/>
          <p:nvPr/>
        </p:nvSpPr>
        <p:spPr>
          <a:xfrm>
            <a:off x="8761627" y="1752088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155249-3499-344F-B19B-D093A7CA9AA4}"/>
              </a:ext>
            </a:extLst>
          </p:cNvPr>
          <p:cNvSpPr/>
          <p:nvPr/>
        </p:nvSpPr>
        <p:spPr>
          <a:xfrm>
            <a:off x="5757682" y="1281660"/>
            <a:ext cx="4840363" cy="87716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/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FE2F26-417C-5840-AB7E-29FB675C3C9C}"/>
              </a:ext>
            </a:extLst>
          </p:cNvPr>
          <p:cNvCxnSpPr>
            <a:stCxn id="34" idx="3"/>
          </p:cNvCxnSpPr>
          <p:nvPr/>
        </p:nvCxnSpPr>
        <p:spPr>
          <a:xfrm flipH="1">
            <a:off x="7421710" y="3020744"/>
            <a:ext cx="255307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C7B4C7-0A97-7242-BDAA-326182787EA3}"/>
              </a:ext>
            </a:extLst>
          </p:cNvPr>
          <p:cNvCxnSpPr>
            <a:stCxn id="34" idx="5"/>
          </p:cNvCxnSpPr>
          <p:nvPr/>
        </p:nvCxnSpPr>
        <p:spPr>
          <a:xfrm>
            <a:off x="8976451" y="3020744"/>
            <a:ext cx="266199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ABBD24-94BD-0E4B-891F-989C11D5193F}"/>
              </a:ext>
            </a:extLst>
          </p:cNvPr>
          <p:cNvCxnSpPr>
            <a:stCxn id="34" idx="4"/>
          </p:cNvCxnSpPr>
          <p:nvPr/>
        </p:nvCxnSpPr>
        <p:spPr>
          <a:xfrm>
            <a:off x="8326734" y="3113051"/>
            <a:ext cx="289" cy="195079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/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/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/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66D21E3F-7D08-2941-91E9-66E66760E3F6}"/>
              </a:ext>
            </a:extLst>
          </p:cNvPr>
          <p:cNvSpPr/>
          <p:nvPr/>
        </p:nvSpPr>
        <p:spPr>
          <a:xfrm>
            <a:off x="6590585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9E90B1-5E70-A74C-91EC-33D8EE731018}"/>
              </a:ext>
            </a:extLst>
          </p:cNvPr>
          <p:cNvSpPr/>
          <p:nvPr/>
        </p:nvSpPr>
        <p:spPr>
          <a:xfrm>
            <a:off x="7032896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EDA20A-4232-0840-AEEE-64BD2554B1EE}"/>
              </a:ext>
            </a:extLst>
          </p:cNvPr>
          <p:cNvSpPr/>
          <p:nvPr/>
        </p:nvSpPr>
        <p:spPr>
          <a:xfrm>
            <a:off x="6347623" y="4481702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9C7F4B-5F68-974B-962B-127BD4BE67ED}"/>
              </a:ext>
            </a:extLst>
          </p:cNvPr>
          <p:cNvSpPr/>
          <p:nvPr/>
        </p:nvSpPr>
        <p:spPr>
          <a:xfrm>
            <a:off x="6787179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677957-067B-D346-BC22-708C0388B086}"/>
              </a:ext>
            </a:extLst>
          </p:cNvPr>
          <p:cNvSpPr/>
          <p:nvPr/>
        </p:nvSpPr>
        <p:spPr>
          <a:xfrm>
            <a:off x="7229490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534F2E5-9474-C34E-8733-3AD4989AA5EF}"/>
              </a:ext>
            </a:extLst>
          </p:cNvPr>
          <p:cNvSpPr/>
          <p:nvPr/>
        </p:nvSpPr>
        <p:spPr>
          <a:xfrm>
            <a:off x="6293420" y="4129591"/>
            <a:ext cx="1669557" cy="6548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554EC6-C06D-B34B-A1A4-F07E74EF6091}"/>
              </a:ext>
            </a:extLst>
          </p:cNvPr>
          <p:cNvSpPr/>
          <p:nvPr/>
        </p:nvSpPr>
        <p:spPr>
          <a:xfrm>
            <a:off x="7362091" y="5238549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37175B-7320-8C47-8F28-D4E1D24604D2}"/>
              </a:ext>
            </a:extLst>
          </p:cNvPr>
          <p:cNvSpPr/>
          <p:nvPr/>
        </p:nvSpPr>
        <p:spPr>
          <a:xfrm>
            <a:off x="7801647" y="5238548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43A24-8908-F34C-8943-D3649A20F51E}"/>
              </a:ext>
            </a:extLst>
          </p:cNvPr>
          <p:cNvSpPr/>
          <p:nvPr/>
        </p:nvSpPr>
        <p:spPr>
          <a:xfrm>
            <a:off x="8241203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7150E7-EDEA-6546-A3BB-0C79DE96640A}"/>
              </a:ext>
            </a:extLst>
          </p:cNvPr>
          <p:cNvSpPr/>
          <p:nvPr/>
        </p:nvSpPr>
        <p:spPr>
          <a:xfrm>
            <a:off x="8680759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7F095B-219A-624B-89E4-3F70821CB857}"/>
              </a:ext>
            </a:extLst>
          </p:cNvPr>
          <p:cNvSpPr/>
          <p:nvPr/>
        </p:nvSpPr>
        <p:spPr>
          <a:xfrm>
            <a:off x="7307034" y="5136527"/>
            <a:ext cx="1934171" cy="507180"/>
          </a:xfrm>
          <a:prstGeom prst="roundRect">
            <a:avLst>
              <a:gd name="adj" fmla="val 759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59F7F4-BC16-1240-AFDC-AF72B798EC6A}"/>
              </a:ext>
            </a:extLst>
          </p:cNvPr>
          <p:cNvSpPr/>
          <p:nvPr/>
        </p:nvSpPr>
        <p:spPr>
          <a:xfrm>
            <a:off x="8743668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BE07E4-CCF7-3541-8700-FACAE3AB7DB4}"/>
              </a:ext>
            </a:extLst>
          </p:cNvPr>
          <p:cNvSpPr/>
          <p:nvPr/>
        </p:nvSpPr>
        <p:spPr>
          <a:xfrm>
            <a:off x="9183224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EA5100-85EB-E643-B498-1B2C2DD94C5A}"/>
              </a:ext>
            </a:extLst>
          </p:cNvPr>
          <p:cNvSpPr/>
          <p:nvPr/>
        </p:nvSpPr>
        <p:spPr>
          <a:xfrm>
            <a:off x="9622780" y="4170605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98D8F9-2B75-0247-B647-F02623B2CD45}"/>
              </a:ext>
            </a:extLst>
          </p:cNvPr>
          <p:cNvSpPr/>
          <p:nvPr/>
        </p:nvSpPr>
        <p:spPr>
          <a:xfrm>
            <a:off x="8995768" y="4513989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441DE5-9AD6-6D47-B16B-54CCAC14E153}"/>
              </a:ext>
            </a:extLst>
          </p:cNvPr>
          <p:cNvSpPr/>
          <p:nvPr/>
        </p:nvSpPr>
        <p:spPr>
          <a:xfrm>
            <a:off x="9435324" y="4513988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5B0E049-B261-CE4D-B9DC-002ABDF22E89}"/>
              </a:ext>
            </a:extLst>
          </p:cNvPr>
          <p:cNvSpPr/>
          <p:nvPr/>
        </p:nvSpPr>
        <p:spPr>
          <a:xfrm>
            <a:off x="8690779" y="4110376"/>
            <a:ext cx="1584629" cy="717476"/>
          </a:xfrm>
          <a:prstGeom prst="roundRect">
            <a:avLst>
              <a:gd name="adj" fmla="val 1025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2D06AFA-D033-4DB8-AB76-3659401E9FBA}"/>
              </a:ext>
            </a:extLst>
          </p:cNvPr>
          <p:cNvSpPr/>
          <p:nvPr/>
        </p:nvSpPr>
        <p:spPr>
          <a:xfrm>
            <a:off x="5619624" y="1156625"/>
            <a:ext cx="5159396" cy="116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A39C315-9ADE-4B13-ACCB-8E1C23B2EB33}"/>
              </a:ext>
            </a:extLst>
          </p:cNvPr>
          <p:cNvSpPr txBox="1"/>
          <p:nvPr/>
        </p:nvSpPr>
        <p:spPr>
          <a:xfrm>
            <a:off x="4936865" y="433951"/>
            <a:ext cx="707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go back to our lessons on probability! There are 14 total samples. 9 of them are ‘yes’ labels, and 5 of them are ‘no labels’</a:t>
            </a:r>
          </a:p>
        </p:txBody>
      </p:sp>
    </p:spTree>
    <p:extLst>
      <p:ext uri="{BB962C8B-B14F-4D97-AF65-F5344CB8AC3E}">
        <p14:creationId xmlns:p14="http://schemas.microsoft.com/office/powerpoint/2010/main" val="262982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To classify an observation using a decision tree: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Start at the root node.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Until a leaf node is reached: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Follow the edge corresponding to the observation’s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value for the current node’s attribute.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Return the value of the leaf node.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604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Our candidate parent node is Outlook.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Information gain is the entropy of the parent minus the weighted entropy of the children.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≈0.94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𝑐h𝑖𝑙𝑑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???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  <a:blipFill>
                <a:blip r:embed="rId2"/>
                <a:stretch>
                  <a:fillRect l="-1763" t="-296" r="-2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FA9607E-4E21-6B4F-894D-8775685B79A6}"/>
              </a:ext>
            </a:extLst>
          </p:cNvPr>
          <p:cNvSpPr/>
          <p:nvPr/>
        </p:nvSpPr>
        <p:spPr>
          <a:xfrm>
            <a:off x="5855196" y="1408707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2F3CB-F05E-9B47-8AB0-BE01FB6B699E}"/>
              </a:ext>
            </a:extLst>
          </p:cNvPr>
          <p:cNvSpPr/>
          <p:nvPr/>
        </p:nvSpPr>
        <p:spPr>
          <a:xfrm>
            <a:off x="6339142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70188-C670-8845-8A50-7FB06C4F9193}"/>
              </a:ext>
            </a:extLst>
          </p:cNvPr>
          <p:cNvSpPr/>
          <p:nvPr/>
        </p:nvSpPr>
        <p:spPr>
          <a:xfrm>
            <a:off x="6823088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0B7DA2-C594-8944-9EF4-E6EE5AC4D236}"/>
              </a:ext>
            </a:extLst>
          </p:cNvPr>
          <p:cNvSpPr/>
          <p:nvPr/>
        </p:nvSpPr>
        <p:spPr>
          <a:xfrm>
            <a:off x="7307034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8190BF-ABDF-4547-AA8C-923E2E6F97D2}"/>
              </a:ext>
            </a:extLst>
          </p:cNvPr>
          <p:cNvSpPr/>
          <p:nvPr/>
        </p:nvSpPr>
        <p:spPr>
          <a:xfrm>
            <a:off x="7793735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225C6B-C7CB-6644-B5DC-B71DF5E9368C}"/>
              </a:ext>
            </a:extLst>
          </p:cNvPr>
          <p:cNvSpPr/>
          <p:nvPr/>
        </p:nvSpPr>
        <p:spPr>
          <a:xfrm>
            <a:off x="8277681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1A93AF-886F-8141-BF43-FD5159CB0645}"/>
              </a:ext>
            </a:extLst>
          </p:cNvPr>
          <p:cNvSpPr/>
          <p:nvPr/>
        </p:nvSpPr>
        <p:spPr>
          <a:xfrm>
            <a:off x="8761627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A7505-A7D7-D947-B18F-93E04ABDFD11}"/>
              </a:ext>
            </a:extLst>
          </p:cNvPr>
          <p:cNvSpPr/>
          <p:nvPr/>
        </p:nvSpPr>
        <p:spPr>
          <a:xfrm>
            <a:off x="9245573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04ED63-A7D8-7D4B-8424-88F8B9562C2A}"/>
              </a:ext>
            </a:extLst>
          </p:cNvPr>
          <p:cNvSpPr/>
          <p:nvPr/>
        </p:nvSpPr>
        <p:spPr>
          <a:xfrm>
            <a:off x="9729519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A49F6-9B08-0041-84CE-708F819F4FDB}"/>
              </a:ext>
            </a:extLst>
          </p:cNvPr>
          <p:cNvSpPr/>
          <p:nvPr/>
        </p:nvSpPr>
        <p:spPr>
          <a:xfrm>
            <a:off x="6823088" y="1752090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0D6436-271E-1C49-B33B-B1D241CAB8AD}"/>
              </a:ext>
            </a:extLst>
          </p:cNvPr>
          <p:cNvSpPr/>
          <p:nvPr/>
        </p:nvSpPr>
        <p:spPr>
          <a:xfrm>
            <a:off x="7307034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7C3D7-8DC0-FB4D-9815-33BFD139D62D}"/>
              </a:ext>
            </a:extLst>
          </p:cNvPr>
          <p:cNvSpPr/>
          <p:nvPr/>
        </p:nvSpPr>
        <p:spPr>
          <a:xfrm>
            <a:off x="7790980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201B9-6324-094C-A57E-FCA93532055B}"/>
              </a:ext>
            </a:extLst>
          </p:cNvPr>
          <p:cNvSpPr/>
          <p:nvPr/>
        </p:nvSpPr>
        <p:spPr>
          <a:xfrm>
            <a:off x="8274926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390C8E-D883-3F4F-BA95-436B58095002}"/>
              </a:ext>
            </a:extLst>
          </p:cNvPr>
          <p:cNvSpPr/>
          <p:nvPr/>
        </p:nvSpPr>
        <p:spPr>
          <a:xfrm>
            <a:off x="8761627" y="1752088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155249-3499-344F-B19B-D093A7CA9AA4}"/>
              </a:ext>
            </a:extLst>
          </p:cNvPr>
          <p:cNvSpPr/>
          <p:nvPr/>
        </p:nvSpPr>
        <p:spPr>
          <a:xfrm>
            <a:off x="5757682" y="1281660"/>
            <a:ext cx="4840363" cy="87716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/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FE2F26-417C-5840-AB7E-29FB675C3C9C}"/>
              </a:ext>
            </a:extLst>
          </p:cNvPr>
          <p:cNvCxnSpPr>
            <a:stCxn id="34" idx="3"/>
          </p:cNvCxnSpPr>
          <p:nvPr/>
        </p:nvCxnSpPr>
        <p:spPr>
          <a:xfrm flipH="1">
            <a:off x="7421710" y="3020744"/>
            <a:ext cx="255307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C7B4C7-0A97-7242-BDAA-326182787EA3}"/>
              </a:ext>
            </a:extLst>
          </p:cNvPr>
          <p:cNvCxnSpPr>
            <a:stCxn id="34" idx="5"/>
          </p:cNvCxnSpPr>
          <p:nvPr/>
        </p:nvCxnSpPr>
        <p:spPr>
          <a:xfrm>
            <a:off x="8976451" y="3020744"/>
            <a:ext cx="266199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ABBD24-94BD-0E4B-891F-989C11D5193F}"/>
              </a:ext>
            </a:extLst>
          </p:cNvPr>
          <p:cNvCxnSpPr>
            <a:stCxn id="34" idx="4"/>
          </p:cNvCxnSpPr>
          <p:nvPr/>
        </p:nvCxnSpPr>
        <p:spPr>
          <a:xfrm>
            <a:off x="8326734" y="3113051"/>
            <a:ext cx="289" cy="195079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/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/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/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66D21E3F-7D08-2941-91E9-66E66760E3F6}"/>
              </a:ext>
            </a:extLst>
          </p:cNvPr>
          <p:cNvSpPr/>
          <p:nvPr/>
        </p:nvSpPr>
        <p:spPr>
          <a:xfrm>
            <a:off x="6590585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9E90B1-5E70-A74C-91EC-33D8EE731018}"/>
              </a:ext>
            </a:extLst>
          </p:cNvPr>
          <p:cNvSpPr/>
          <p:nvPr/>
        </p:nvSpPr>
        <p:spPr>
          <a:xfrm>
            <a:off x="7032896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EDA20A-4232-0840-AEEE-64BD2554B1EE}"/>
              </a:ext>
            </a:extLst>
          </p:cNvPr>
          <p:cNvSpPr/>
          <p:nvPr/>
        </p:nvSpPr>
        <p:spPr>
          <a:xfrm>
            <a:off x="6347623" y="4481702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9C7F4B-5F68-974B-962B-127BD4BE67ED}"/>
              </a:ext>
            </a:extLst>
          </p:cNvPr>
          <p:cNvSpPr/>
          <p:nvPr/>
        </p:nvSpPr>
        <p:spPr>
          <a:xfrm>
            <a:off x="6787179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677957-067B-D346-BC22-708C0388B086}"/>
              </a:ext>
            </a:extLst>
          </p:cNvPr>
          <p:cNvSpPr/>
          <p:nvPr/>
        </p:nvSpPr>
        <p:spPr>
          <a:xfrm>
            <a:off x="7229490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534F2E5-9474-C34E-8733-3AD4989AA5EF}"/>
              </a:ext>
            </a:extLst>
          </p:cNvPr>
          <p:cNvSpPr/>
          <p:nvPr/>
        </p:nvSpPr>
        <p:spPr>
          <a:xfrm>
            <a:off x="6293420" y="4129591"/>
            <a:ext cx="1669557" cy="6548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554EC6-C06D-B34B-A1A4-F07E74EF6091}"/>
              </a:ext>
            </a:extLst>
          </p:cNvPr>
          <p:cNvSpPr/>
          <p:nvPr/>
        </p:nvSpPr>
        <p:spPr>
          <a:xfrm>
            <a:off x="7362091" y="5238549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37175B-7320-8C47-8F28-D4E1D24604D2}"/>
              </a:ext>
            </a:extLst>
          </p:cNvPr>
          <p:cNvSpPr/>
          <p:nvPr/>
        </p:nvSpPr>
        <p:spPr>
          <a:xfrm>
            <a:off x="7801647" y="5238548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43A24-8908-F34C-8943-D3649A20F51E}"/>
              </a:ext>
            </a:extLst>
          </p:cNvPr>
          <p:cNvSpPr/>
          <p:nvPr/>
        </p:nvSpPr>
        <p:spPr>
          <a:xfrm>
            <a:off x="8241203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7150E7-EDEA-6546-A3BB-0C79DE96640A}"/>
              </a:ext>
            </a:extLst>
          </p:cNvPr>
          <p:cNvSpPr/>
          <p:nvPr/>
        </p:nvSpPr>
        <p:spPr>
          <a:xfrm>
            <a:off x="8680759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7F095B-219A-624B-89E4-3F70821CB857}"/>
              </a:ext>
            </a:extLst>
          </p:cNvPr>
          <p:cNvSpPr/>
          <p:nvPr/>
        </p:nvSpPr>
        <p:spPr>
          <a:xfrm>
            <a:off x="7307034" y="5136527"/>
            <a:ext cx="1934171" cy="507180"/>
          </a:xfrm>
          <a:prstGeom prst="roundRect">
            <a:avLst>
              <a:gd name="adj" fmla="val 759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59F7F4-BC16-1240-AFDC-AF72B798EC6A}"/>
              </a:ext>
            </a:extLst>
          </p:cNvPr>
          <p:cNvSpPr/>
          <p:nvPr/>
        </p:nvSpPr>
        <p:spPr>
          <a:xfrm>
            <a:off x="8743668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BE07E4-CCF7-3541-8700-FACAE3AB7DB4}"/>
              </a:ext>
            </a:extLst>
          </p:cNvPr>
          <p:cNvSpPr/>
          <p:nvPr/>
        </p:nvSpPr>
        <p:spPr>
          <a:xfrm>
            <a:off x="9183224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EA5100-85EB-E643-B498-1B2C2DD94C5A}"/>
              </a:ext>
            </a:extLst>
          </p:cNvPr>
          <p:cNvSpPr/>
          <p:nvPr/>
        </p:nvSpPr>
        <p:spPr>
          <a:xfrm>
            <a:off x="9622780" y="4170605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98D8F9-2B75-0247-B647-F02623B2CD45}"/>
              </a:ext>
            </a:extLst>
          </p:cNvPr>
          <p:cNvSpPr/>
          <p:nvPr/>
        </p:nvSpPr>
        <p:spPr>
          <a:xfrm>
            <a:off x="8995768" y="4513989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441DE5-9AD6-6D47-B16B-54CCAC14E153}"/>
              </a:ext>
            </a:extLst>
          </p:cNvPr>
          <p:cNvSpPr/>
          <p:nvPr/>
        </p:nvSpPr>
        <p:spPr>
          <a:xfrm>
            <a:off x="9435324" y="4513988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5B0E049-B261-CE4D-B9DC-002ABDF22E89}"/>
              </a:ext>
            </a:extLst>
          </p:cNvPr>
          <p:cNvSpPr/>
          <p:nvPr/>
        </p:nvSpPr>
        <p:spPr>
          <a:xfrm>
            <a:off x="8690779" y="4110376"/>
            <a:ext cx="1584629" cy="717476"/>
          </a:xfrm>
          <a:prstGeom prst="roundRect">
            <a:avLst>
              <a:gd name="adj" fmla="val 1025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15D2CF-8B5F-440F-BD3B-8808C3FF64A9}"/>
              </a:ext>
            </a:extLst>
          </p:cNvPr>
          <p:cNvSpPr/>
          <p:nvPr/>
        </p:nvSpPr>
        <p:spPr>
          <a:xfrm>
            <a:off x="5619624" y="1156625"/>
            <a:ext cx="5159396" cy="116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BF6EBF-575F-49E1-9504-4866F7C244C8}"/>
              </a:ext>
            </a:extLst>
          </p:cNvPr>
          <p:cNvSpPr txBox="1"/>
          <p:nvPr/>
        </p:nvSpPr>
        <p:spPr>
          <a:xfrm>
            <a:off x="4917033" y="299019"/>
            <a:ext cx="7071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plug the previous numbers into a calculator and get 0.94. Fairly high entropy! Now we need the weighted entropy of the children. How do we do it?</a:t>
            </a:r>
          </a:p>
        </p:txBody>
      </p:sp>
    </p:spTree>
    <p:extLst>
      <p:ext uri="{BB962C8B-B14F-4D97-AF65-F5344CB8AC3E}">
        <p14:creationId xmlns:p14="http://schemas.microsoft.com/office/powerpoint/2010/main" val="8382751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Our candidate parent node is Outlook.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Information gain is the entropy of the parent minus the weighted entropy of the children.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≈0.94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𝑐h𝑖𝑙𝑑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5/14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4/14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𝑜𝑣𝑒𝑟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5/14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𝑟𝑎𝑖𝑛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  <a:blipFill>
                <a:blip r:embed="rId2"/>
                <a:stretch>
                  <a:fillRect l="-1511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FA9607E-4E21-6B4F-894D-8775685B79A6}"/>
              </a:ext>
            </a:extLst>
          </p:cNvPr>
          <p:cNvSpPr/>
          <p:nvPr/>
        </p:nvSpPr>
        <p:spPr>
          <a:xfrm>
            <a:off x="5855196" y="1408707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2F3CB-F05E-9B47-8AB0-BE01FB6B699E}"/>
              </a:ext>
            </a:extLst>
          </p:cNvPr>
          <p:cNvSpPr/>
          <p:nvPr/>
        </p:nvSpPr>
        <p:spPr>
          <a:xfrm>
            <a:off x="6339142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70188-C670-8845-8A50-7FB06C4F9193}"/>
              </a:ext>
            </a:extLst>
          </p:cNvPr>
          <p:cNvSpPr/>
          <p:nvPr/>
        </p:nvSpPr>
        <p:spPr>
          <a:xfrm>
            <a:off x="6823088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0B7DA2-C594-8944-9EF4-E6EE5AC4D236}"/>
              </a:ext>
            </a:extLst>
          </p:cNvPr>
          <p:cNvSpPr/>
          <p:nvPr/>
        </p:nvSpPr>
        <p:spPr>
          <a:xfrm>
            <a:off x="7307034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8190BF-ABDF-4547-AA8C-923E2E6F97D2}"/>
              </a:ext>
            </a:extLst>
          </p:cNvPr>
          <p:cNvSpPr/>
          <p:nvPr/>
        </p:nvSpPr>
        <p:spPr>
          <a:xfrm>
            <a:off x="7793735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225C6B-C7CB-6644-B5DC-B71DF5E9368C}"/>
              </a:ext>
            </a:extLst>
          </p:cNvPr>
          <p:cNvSpPr/>
          <p:nvPr/>
        </p:nvSpPr>
        <p:spPr>
          <a:xfrm>
            <a:off x="8277681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1A93AF-886F-8141-BF43-FD5159CB0645}"/>
              </a:ext>
            </a:extLst>
          </p:cNvPr>
          <p:cNvSpPr/>
          <p:nvPr/>
        </p:nvSpPr>
        <p:spPr>
          <a:xfrm>
            <a:off x="8761627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A7505-A7D7-D947-B18F-93E04ABDFD11}"/>
              </a:ext>
            </a:extLst>
          </p:cNvPr>
          <p:cNvSpPr/>
          <p:nvPr/>
        </p:nvSpPr>
        <p:spPr>
          <a:xfrm>
            <a:off x="9245573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04ED63-A7D8-7D4B-8424-88F8B9562C2A}"/>
              </a:ext>
            </a:extLst>
          </p:cNvPr>
          <p:cNvSpPr/>
          <p:nvPr/>
        </p:nvSpPr>
        <p:spPr>
          <a:xfrm>
            <a:off x="9729519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A49F6-9B08-0041-84CE-708F819F4FDB}"/>
              </a:ext>
            </a:extLst>
          </p:cNvPr>
          <p:cNvSpPr/>
          <p:nvPr/>
        </p:nvSpPr>
        <p:spPr>
          <a:xfrm>
            <a:off x="6823088" y="1752090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0D6436-271E-1C49-B33B-B1D241CAB8AD}"/>
              </a:ext>
            </a:extLst>
          </p:cNvPr>
          <p:cNvSpPr/>
          <p:nvPr/>
        </p:nvSpPr>
        <p:spPr>
          <a:xfrm>
            <a:off x="7307034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7C3D7-8DC0-FB4D-9815-33BFD139D62D}"/>
              </a:ext>
            </a:extLst>
          </p:cNvPr>
          <p:cNvSpPr/>
          <p:nvPr/>
        </p:nvSpPr>
        <p:spPr>
          <a:xfrm>
            <a:off x="7790980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201B9-6324-094C-A57E-FCA93532055B}"/>
              </a:ext>
            </a:extLst>
          </p:cNvPr>
          <p:cNvSpPr/>
          <p:nvPr/>
        </p:nvSpPr>
        <p:spPr>
          <a:xfrm>
            <a:off x="8274926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390C8E-D883-3F4F-BA95-436B58095002}"/>
              </a:ext>
            </a:extLst>
          </p:cNvPr>
          <p:cNvSpPr/>
          <p:nvPr/>
        </p:nvSpPr>
        <p:spPr>
          <a:xfrm>
            <a:off x="8761627" y="1752088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155249-3499-344F-B19B-D093A7CA9AA4}"/>
              </a:ext>
            </a:extLst>
          </p:cNvPr>
          <p:cNvSpPr/>
          <p:nvPr/>
        </p:nvSpPr>
        <p:spPr>
          <a:xfrm>
            <a:off x="5757682" y="1281660"/>
            <a:ext cx="4840363" cy="87716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/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FE2F26-417C-5840-AB7E-29FB675C3C9C}"/>
              </a:ext>
            </a:extLst>
          </p:cNvPr>
          <p:cNvCxnSpPr>
            <a:stCxn id="34" idx="3"/>
          </p:cNvCxnSpPr>
          <p:nvPr/>
        </p:nvCxnSpPr>
        <p:spPr>
          <a:xfrm flipH="1">
            <a:off x="7421710" y="3020744"/>
            <a:ext cx="255307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C7B4C7-0A97-7242-BDAA-326182787EA3}"/>
              </a:ext>
            </a:extLst>
          </p:cNvPr>
          <p:cNvCxnSpPr>
            <a:stCxn id="34" idx="5"/>
          </p:cNvCxnSpPr>
          <p:nvPr/>
        </p:nvCxnSpPr>
        <p:spPr>
          <a:xfrm>
            <a:off x="8976451" y="3020744"/>
            <a:ext cx="266199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ABBD24-94BD-0E4B-891F-989C11D5193F}"/>
              </a:ext>
            </a:extLst>
          </p:cNvPr>
          <p:cNvCxnSpPr>
            <a:stCxn id="34" idx="4"/>
          </p:cNvCxnSpPr>
          <p:nvPr/>
        </p:nvCxnSpPr>
        <p:spPr>
          <a:xfrm>
            <a:off x="8326734" y="3113051"/>
            <a:ext cx="289" cy="195079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/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blipFill>
                <a:blip r:embed="rId4"/>
                <a:stretch>
                  <a:fillRect l="-1087" r="-5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/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/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66D21E3F-7D08-2941-91E9-66E66760E3F6}"/>
              </a:ext>
            </a:extLst>
          </p:cNvPr>
          <p:cNvSpPr/>
          <p:nvPr/>
        </p:nvSpPr>
        <p:spPr>
          <a:xfrm>
            <a:off x="6590585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9E90B1-5E70-A74C-91EC-33D8EE731018}"/>
              </a:ext>
            </a:extLst>
          </p:cNvPr>
          <p:cNvSpPr/>
          <p:nvPr/>
        </p:nvSpPr>
        <p:spPr>
          <a:xfrm>
            <a:off x="7032896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EDA20A-4232-0840-AEEE-64BD2554B1EE}"/>
              </a:ext>
            </a:extLst>
          </p:cNvPr>
          <p:cNvSpPr/>
          <p:nvPr/>
        </p:nvSpPr>
        <p:spPr>
          <a:xfrm>
            <a:off x="6347623" y="4481702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9C7F4B-5F68-974B-962B-127BD4BE67ED}"/>
              </a:ext>
            </a:extLst>
          </p:cNvPr>
          <p:cNvSpPr/>
          <p:nvPr/>
        </p:nvSpPr>
        <p:spPr>
          <a:xfrm>
            <a:off x="6787179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677957-067B-D346-BC22-708C0388B086}"/>
              </a:ext>
            </a:extLst>
          </p:cNvPr>
          <p:cNvSpPr/>
          <p:nvPr/>
        </p:nvSpPr>
        <p:spPr>
          <a:xfrm>
            <a:off x="7229490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534F2E5-9474-C34E-8733-3AD4989AA5EF}"/>
              </a:ext>
            </a:extLst>
          </p:cNvPr>
          <p:cNvSpPr/>
          <p:nvPr/>
        </p:nvSpPr>
        <p:spPr>
          <a:xfrm>
            <a:off x="6293420" y="4129591"/>
            <a:ext cx="1669557" cy="654826"/>
          </a:xfrm>
          <a:prstGeom prst="roundRect">
            <a:avLst>
              <a:gd name="adj" fmla="val 6587"/>
            </a:avLst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554EC6-C06D-B34B-A1A4-F07E74EF6091}"/>
              </a:ext>
            </a:extLst>
          </p:cNvPr>
          <p:cNvSpPr/>
          <p:nvPr/>
        </p:nvSpPr>
        <p:spPr>
          <a:xfrm>
            <a:off x="7362091" y="5238549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37175B-7320-8C47-8F28-D4E1D24604D2}"/>
              </a:ext>
            </a:extLst>
          </p:cNvPr>
          <p:cNvSpPr/>
          <p:nvPr/>
        </p:nvSpPr>
        <p:spPr>
          <a:xfrm>
            <a:off x="7801647" y="5238548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43A24-8908-F34C-8943-D3649A20F51E}"/>
              </a:ext>
            </a:extLst>
          </p:cNvPr>
          <p:cNvSpPr/>
          <p:nvPr/>
        </p:nvSpPr>
        <p:spPr>
          <a:xfrm>
            <a:off x="8241203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7150E7-EDEA-6546-A3BB-0C79DE96640A}"/>
              </a:ext>
            </a:extLst>
          </p:cNvPr>
          <p:cNvSpPr/>
          <p:nvPr/>
        </p:nvSpPr>
        <p:spPr>
          <a:xfrm>
            <a:off x="8680759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7F095B-219A-624B-89E4-3F70821CB857}"/>
              </a:ext>
            </a:extLst>
          </p:cNvPr>
          <p:cNvSpPr/>
          <p:nvPr/>
        </p:nvSpPr>
        <p:spPr>
          <a:xfrm>
            <a:off x="7307034" y="5136527"/>
            <a:ext cx="1934171" cy="507180"/>
          </a:xfrm>
          <a:prstGeom prst="roundRect">
            <a:avLst>
              <a:gd name="adj" fmla="val 7595"/>
            </a:avLst>
          </a:prstGeom>
          <a:noFill/>
          <a:ln w="4762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59F7F4-BC16-1240-AFDC-AF72B798EC6A}"/>
              </a:ext>
            </a:extLst>
          </p:cNvPr>
          <p:cNvSpPr/>
          <p:nvPr/>
        </p:nvSpPr>
        <p:spPr>
          <a:xfrm>
            <a:off x="8743668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BE07E4-CCF7-3541-8700-FACAE3AB7DB4}"/>
              </a:ext>
            </a:extLst>
          </p:cNvPr>
          <p:cNvSpPr/>
          <p:nvPr/>
        </p:nvSpPr>
        <p:spPr>
          <a:xfrm>
            <a:off x="9183224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EA5100-85EB-E643-B498-1B2C2DD94C5A}"/>
              </a:ext>
            </a:extLst>
          </p:cNvPr>
          <p:cNvSpPr/>
          <p:nvPr/>
        </p:nvSpPr>
        <p:spPr>
          <a:xfrm>
            <a:off x="9622780" y="4170605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98D8F9-2B75-0247-B647-F02623B2CD45}"/>
              </a:ext>
            </a:extLst>
          </p:cNvPr>
          <p:cNvSpPr/>
          <p:nvPr/>
        </p:nvSpPr>
        <p:spPr>
          <a:xfrm>
            <a:off x="8995768" y="4513989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441DE5-9AD6-6D47-B16B-54CCAC14E153}"/>
              </a:ext>
            </a:extLst>
          </p:cNvPr>
          <p:cNvSpPr/>
          <p:nvPr/>
        </p:nvSpPr>
        <p:spPr>
          <a:xfrm>
            <a:off x="9435324" y="4513988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5B0E049-B261-CE4D-B9DC-002ABDF22E89}"/>
              </a:ext>
            </a:extLst>
          </p:cNvPr>
          <p:cNvSpPr/>
          <p:nvPr/>
        </p:nvSpPr>
        <p:spPr>
          <a:xfrm>
            <a:off x="8690779" y="4110376"/>
            <a:ext cx="1584629" cy="717476"/>
          </a:xfrm>
          <a:prstGeom prst="roundRect">
            <a:avLst>
              <a:gd name="adj" fmla="val 10255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4856A1C0-2BD0-8040-9074-B34D28F01322}"/>
              </a:ext>
            </a:extLst>
          </p:cNvPr>
          <p:cNvSpPr/>
          <p:nvPr/>
        </p:nvSpPr>
        <p:spPr>
          <a:xfrm>
            <a:off x="966135" y="4914141"/>
            <a:ext cx="98610" cy="977153"/>
          </a:xfrm>
          <a:prstGeom prst="leftBracket">
            <a:avLst>
              <a:gd name="adj" fmla="val 7166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A7AC316D-D86C-C341-AF6E-838C915D07F0}"/>
              </a:ext>
            </a:extLst>
          </p:cNvPr>
          <p:cNvSpPr/>
          <p:nvPr/>
        </p:nvSpPr>
        <p:spPr>
          <a:xfrm flipH="1">
            <a:off x="4606391" y="4914141"/>
            <a:ext cx="89644" cy="977153"/>
          </a:xfrm>
          <a:prstGeom prst="leftBracket">
            <a:avLst>
              <a:gd name="adj" fmla="val 7166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BF6EBF-575F-49E1-9504-4866F7C244C8}"/>
              </a:ext>
            </a:extLst>
          </p:cNvPr>
          <p:cNvSpPr txBox="1"/>
          <p:nvPr/>
        </p:nvSpPr>
        <p:spPr>
          <a:xfrm>
            <a:off x="4756823" y="368229"/>
            <a:ext cx="7071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Well, first let’s deal with the ‘weighted’ part – we weight them based on how many examples they have (the more examples, the greater the weight).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9E06F-7051-4A38-80D1-76B1D132AF51}"/>
              </a:ext>
            </a:extLst>
          </p:cNvPr>
          <p:cNvSpPr txBox="1"/>
          <p:nvPr/>
        </p:nvSpPr>
        <p:spPr>
          <a:xfrm>
            <a:off x="5744293" y="4793143"/>
            <a:ext cx="1383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5/14 examples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6D9453-E489-44CA-A2A2-C4184C06A9BE}"/>
              </a:ext>
            </a:extLst>
          </p:cNvPr>
          <p:cNvSpPr txBox="1"/>
          <p:nvPr/>
        </p:nvSpPr>
        <p:spPr>
          <a:xfrm>
            <a:off x="7390649" y="5691130"/>
            <a:ext cx="1388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4/14 examples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18D281-6022-4ACC-B9F2-E852E373FFB9}"/>
              </a:ext>
            </a:extLst>
          </p:cNvPr>
          <p:cNvSpPr txBox="1"/>
          <p:nvPr/>
        </p:nvSpPr>
        <p:spPr>
          <a:xfrm>
            <a:off x="9456896" y="4804914"/>
            <a:ext cx="1383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5/14 examples</a:t>
            </a:r>
          </a:p>
        </p:txBody>
      </p:sp>
    </p:spTree>
    <p:extLst>
      <p:ext uri="{BB962C8B-B14F-4D97-AF65-F5344CB8AC3E}">
        <p14:creationId xmlns:p14="http://schemas.microsoft.com/office/powerpoint/2010/main" val="15048933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Our candidate parent node is Outlook.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Information gain is the entropy of the parent minus the weighted entropy of the children.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≈0.94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𝑐h𝑖𝑙𝑑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5/14⋅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0.97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4/14⋅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5/14⋅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0.97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  <a:blipFill>
                <a:blip r:embed="rId2"/>
                <a:stretch>
                  <a:fillRect l="-1511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FA9607E-4E21-6B4F-894D-8775685B79A6}"/>
              </a:ext>
            </a:extLst>
          </p:cNvPr>
          <p:cNvSpPr/>
          <p:nvPr/>
        </p:nvSpPr>
        <p:spPr>
          <a:xfrm>
            <a:off x="5855196" y="1408707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2F3CB-F05E-9B47-8AB0-BE01FB6B699E}"/>
              </a:ext>
            </a:extLst>
          </p:cNvPr>
          <p:cNvSpPr/>
          <p:nvPr/>
        </p:nvSpPr>
        <p:spPr>
          <a:xfrm>
            <a:off x="6339142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70188-C670-8845-8A50-7FB06C4F9193}"/>
              </a:ext>
            </a:extLst>
          </p:cNvPr>
          <p:cNvSpPr/>
          <p:nvPr/>
        </p:nvSpPr>
        <p:spPr>
          <a:xfrm>
            <a:off x="6823088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0B7DA2-C594-8944-9EF4-E6EE5AC4D236}"/>
              </a:ext>
            </a:extLst>
          </p:cNvPr>
          <p:cNvSpPr/>
          <p:nvPr/>
        </p:nvSpPr>
        <p:spPr>
          <a:xfrm>
            <a:off x="7307034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8190BF-ABDF-4547-AA8C-923E2E6F97D2}"/>
              </a:ext>
            </a:extLst>
          </p:cNvPr>
          <p:cNvSpPr/>
          <p:nvPr/>
        </p:nvSpPr>
        <p:spPr>
          <a:xfrm>
            <a:off x="7793735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225C6B-C7CB-6644-B5DC-B71DF5E9368C}"/>
              </a:ext>
            </a:extLst>
          </p:cNvPr>
          <p:cNvSpPr/>
          <p:nvPr/>
        </p:nvSpPr>
        <p:spPr>
          <a:xfrm>
            <a:off x="8277681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1A93AF-886F-8141-BF43-FD5159CB0645}"/>
              </a:ext>
            </a:extLst>
          </p:cNvPr>
          <p:cNvSpPr/>
          <p:nvPr/>
        </p:nvSpPr>
        <p:spPr>
          <a:xfrm>
            <a:off x="8761627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A7505-A7D7-D947-B18F-93E04ABDFD11}"/>
              </a:ext>
            </a:extLst>
          </p:cNvPr>
          <p:cNvSpPr/>
          <p:nvPr/>
        </p:nvSpPr>
        <p:spPr>
          <a:xfrm>
            <a:off x="9245573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04ED63-A7D8-7D4B-8424-88F8B9562C2A}"/>
              </a:ext>
            </a:extLst>
          </p:cNvPr>
          <p:cNvSpPr/>
          <p:nvPr/>
        </p:nvSpPr>
        <p:spPr>
          <a:xfrm>
            <a:off x="9729519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A49F6-9B08-0041-84CE-708F819F4FDB}"/>
              </a:ext>
            </a:extLst>
          </p:cNvPr>
          <p:cNvSpPr/>
          <p:nvPr/>
        </p:nvSpPr>
        <p:spPr>
          <a:xfrm>
            <a:off x="6823088" y="1752090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0D6436-271E-1C49-B33B-B1D241CAB8AD}"/>
              </a:ext>
            </a:extLst>
          </p:cNvPr>
          <p:cNvSpPr/>
          <p:nvPr/>
        </p:nvSpPr>
        <p:spPr>
          <a:xfrm>
            <a:off x="7307034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7C3D7-8DC0-FB4D-9815-33BFD139D62D}"/>
              </a:ext>
            </a:extLst>
          </p:cNvPr>
          <p:cNvSpPr/>
          <p:nvPr/>
        </p:nvSpPr>
        <p:spPr>
          <a:xfrm>
            <a:off x="7790980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201B9-6324-094C-A57E-FCA93532055B}"/>
              </a:ext>
            </a:extLst>
          </p:cNvPr>
          <p:cNvSpPr/>
          <p:nvPr/>
        </p:nvSpPr>
        <p:spPr>
          <a:xfrm>
            <a:off x="8274926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390C8E-D883-3F4F-BA95-436B58095002}"/>
              </a:ext>
            </a:extLst>
          </p:cNvPr>
          <p:cNvSpPr/>
          <p:nvPr/>
        </p:nvSpPr>
        <p:spPr>
          <a:xfrm>
            <a:off x="8761627" y="1752088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155249-3499-344F-B19B-D093A7CA9AA4}"/>
              </a:ext>
            </a:extLst>
          </p:cNvPr>
          <p:cNvSpPr/>
          <p:nvPr/>
        </p:nvSpPr>
        <p:spPr>
          <a:xfrm>
            <a:off x="5757682" y="1281660"/>
            <a:ext cx="4840363" cy="87716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/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FE2F26-417C-5840-AB7E-29FB675C3C9C}"/>
              </a:ext>
            </a:extLst>
          </p:cNvPr>
          <p:cNvCxnSpPr>
            <a:stCxn id="34" idx="3"/>
          </p:cNvCxnSpPr>
          <p:nvPr/>
        </p:nvCxnSpPr>
        <p:spPr>
          <a:xfrm flipH="1">
            <a:off x="7421710" y="3020744"/>
            <a:ext cx="255307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C7B4C7-0A97-7242-BDAA-326182787EA3}"/>
              </a:ext>
            </a:extLst>
          </p:cNvPr>
          <p:cNvCxnSpPr>
            <a:stCxn id="34" idx="5"/>
          </p:cNvCxnSpPr>
          <p:nvPr/>
        </p:nvCxnSpPr>
        <p:spPr>
          <a:xfrm>
            <a:off x="8976451" y="3020744"/>
            <a:ext cx="266199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ABBD24-94BD-0E4B-891F-989C11D5193F}"/>
              </a:ext>
            </a:extLst>
          </p:cNvPr>
          <p:cNvCxnSpPr>
            <a:stCxn id="34" idx="4"/>
          </p:cNvCxnSpPr>
          <p:nvPr/>
        </p:nvCxnSpPr>
        <p:spPr>
          <a:xfrm>
            <a:off x="8326734" y="3113051"/>
            <a:ext cx="289" cy="195079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/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/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/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66D21E3F-7D08-2941-91E9-66E66760E3F6}"/>
              </a:ext>
            </a:extLst>
          </p:cNvPr>
          <p:cNvSpPr/>
          <p:nvPr/>
        </p:nvSpPr>
        <p:spPr>
          <a:xfrm>
            <a:off x="6590585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9E90B1-5E70-A74C-91EC-33D8EE731018}"/>
              </a:ext>
            </a:extLst>
          </p:cNvPr>
          <p:cNvSpPr/>
          <p:nvPr/>
        </p:nvSpPr>
        <p:spPr>
          <a:xfrm>
            <a:off x="7032896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EDA20A-4232-0840-AEEE-64BD2554B1EE}"/>
              </a:ext>
            </a:extLst>
          </p:cNvPr>
          <p:cNvSpPr/>
          <p:nvPr/>
        </p:nvSpPr>
        <p:spPr>
          <a:xfrm>
            <a:off x="6347623" y="4481702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9C7F4B-5F68-974B-962B-127BD4BE67ED}"/>
              </a:ext>
            </a:extLst>
          </p:cNvPr>
          <p:cNvSpPr/>
          <p:nvPr/>
        </p:nvSpPr>
        <p:spPr>
          <a:xfrm>
            <a:off x="6787179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677957-067B-D346-BC22-708C0388B086}"/>
              </a:ext>
            </a:extLst>
          </p:cNvPr>
          <p:cNvSpPr/>
          <p:nvPr/>
        </p:nvSpPr>
        <p:spPr>
          <a:xfrm>
            <a:off x="7229490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534F2E5-9474-C34E-8733-3AD4989AA5EF}"/>
              </a:ext>
            </a:extLst>
          </p:cNvPr>
          <p:cNvSpPr/>
          <p:nvPr/>
        </p:nvSpPr>
        <p:spPr>
          <a:xfrm>
            <a:off x="6293420" y="4129591"/>
            <a:ext cx="1669557" cy="6548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554EC6-C06D-B34B-A1A4-F07E74EF6091}"/>
              </a:ext>
            </a:extLst>
          </p:cNvPr>
          <p:cNvSpPr/>
          <p:nvPr/>
        </p:nvSpPr>
        <p:spPr>
          <a:xfrm>
            <a:off x="7362091" y="5238549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37175B-7320-8C47-8F28-D4E1D24604D2}"/>
              </a:ext>
            </a:extLst>
          </p:cNvPr>
          <p:cNvSpPr/>
          <p:nvPr/>
        </p:nvSpPr>
        <p:spPr>
          <a:xfrm>
            <a:off x="7801647" y="5238548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43A24-8908-F34C-8943-D3649A20F51E}"/>
              </a:ext>
            </a:extLst>
          </p:cNvPr>
          <p:cNvSpPr/>
          <p:nvPr/>
        </p:nvSpPr>
        <p:spPr>
          <a:xfrm>
            <a:off x="8241203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7150E7-EDEA-6546-A3BB-0C79DE96640A}"/>
              </a:ext>
            </a:extLst>
          </p:cNvPr>
          <p:cNvSpPr/>
          <p:nvPr/>
        </p:nvSpPr>
        <p:spPr>
          <a:xfrm>
            <a:off x="8680759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7F095B-219A-624B-89E4-3F70821CB857}"/>
              </a:ext>
            </a:extLst>
          </p:cNvPr>
          <p:cNvSpPr/>
          <p:nvPr/>
        </p:nvSpPr>
        <p:spPr>
          <a:xfrm>
            <a:off x="7307034" y="5136527"/>
            <a:ext cx="1934171" cy="507180"/>
          </a:xfrm>
          <a:prstGeom prst="roundRect">
            <a:avLst>
              <a:gd name="adj" fmla="val 759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59F7F4-BC16-1240-AFDC-AF72B798EC6A}"/>
              </a:ext>
            </a:extLst>
          </p:cNvPr>
          <p:cNvSpPr/>
          <p:nvPr/>
        </p:nvSpPr>
        <p:spPr>
          <a:xfrm>
            <a:off x="8743668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BE07E4-CCF7-3541-8700-FACAE3AB7DB4}"/>
              </a:ext>
            </a:extLst>
          </p:cNvPr>
          <p:cNvSpPr/>
          <p:nvPr/>
        </p:nvSpPr>
        <p:spPr>
          <a:xfrm>
            <a:off x="9183224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EA5100-85EB-E643-B498-1B2C2DD94C5A}"/>
              </a:ext>
            </a:extLst>
          </p:cNvPr>
          <p:cNvSpPr/>
          <p:nvPr/>
        </p:nvSpPr>
        <p:spPr>
          <a:xfrm>
            <a:off x="9622780" y="4170605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98D8F9-2B75-0247-B647-F02623B2CD45}"/>
              </a:ext>
            </a:extLst>
          </p:cNvPr>
          <p:cNvSpPr/>
          <p:nvPr/>
        </p:nvSpPr>
        <p:spPr>
          <a:xfrm>
            <a:off x="8995768" y="4513989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441DE5-9AD6-6D47-B16B-54CCAC14E153}"/>
              </a:ext>
            </a:extLst>
          </p:cNvPr>
          <p:cNvSpPr/>
          <p:nvPr/>
        </p:nvSpPr>
        <p:spPr>
          <a:xfrm>
            <a:off x="9435324" y="4513988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5B0E049-B261-CE4D-B9DC-002ABDF22E89}"/>
              </a:ext>
            </a:extLst>
          </p:cNvPr>
          <p:cNvSpPr/>
          <p:nvPr/>
        </p:nvSpPr>
        <p:spPr>
          <a:xfrm>
            <a:off x="8690779" y="4110376"/>
            <a:ext cx="1584629" cy="717476"/>
          </a:xfrm>
          <a:prstGeom prst="roundRect">
            <a:avLst>
              <a:gd name="adj" fmla="val 1025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4856A1C0-2BD0-8040-9074-B34D28F01322}"/>
              </a:ext>
            </a:extLst>
          </p:cNvPr>
          <p:cNvSpPr/>
          <p:nvPr/>
        </p:nvSpPr>
        <p:spPr>
          <a:xfrm>
            <a:off x="1745624" y="4914141"/>
            <a:ext cx="98610" cy="977153"/>
          </a:xfrm>
          <a:prstGeom prst="leftBracket">
            <a:avLst>
              <a:gd name="adj" fmla="val 7166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A7AC316D-D86C-C341-AF6E-838C915D07F0}"/>
              </a:ext>
            </a:extLst>
          </p:cNvPr>
          <p:cNvSpPr/>
          <p:nvPr/>
        </p:nvSpPr>
        <p:spPr>
          <a:xfrm flipH="1">
            <a:off x="3921031" y="4936537"/>
            <a:ext cx="89644" cy="977153"/>
          </a:xfrm>
          <a:prstGeom prst="leftBracket">
            <a:avLst>
              <a:gd name="adj" fmla="val 7166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3B68E2-ED89-456E-90F4-950F1ECFD450}"/>
              </a:ext>
            </a:extLst>
          </p:cNvPr>
          <p:cNvSpPr txBox="1"/>
          <p:nvPr/>
        </p:nvSpPr>
        <p:spPr>
          <a:xfrm>
            <a:off x="4756823" y="368229"/>
            <a:ext cx="7071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we compute the entropy of each child, in the exact same way we did before. This is a good exercise for you to practice at home, but the answers end up being…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761022-5B60-46CE-833C-A3CFA286B6CC}"/>
              </a:ext>
            </a:extLst>
          </p:cNvPr>
          <p:cNvSpPr txBox="1"/>
          <p:nvPr/>
        </p:nvSpPr>
        <p:spPr>
          <a:xfrm>
            <a:off x="5744293" y="4793143"/>
            <a:ext cx="181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0.97 bits of entropy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898A618-3E96-4B83-86C5-F0313B9DFC56}"/>
              </a:ext>
            </a:extLst>
          </p:cNvPr>
          <p:cNvSpPr txBox="1"/>
          <p:nvPr/>
        </p:nvSpPr>
        <p:spPr>
          <a:xfrm>
            <a:off x="7520014" y="5683395"/>
            <a:ext cx="1612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0 bits of entropy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D24592-DC65-4914-8E38-71EAE2CB00AE}"/>
              </a:ext>
            </a:extLst>
          </p:cNvPr>
          <p:cNvSpPr txBox="1"/>
          <p:nvPr/>
        </p:nvSpPr>
        <p:spPr>
          <a:xfrm>
            <a:off x="9382641" y="4793637"/>
            <a:ext cx="181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0.97 bits of entropy</a:t>
            </a:r>
          </a:p>
        </p:txBody>
      </p:sp>
    </p:spTree>
    <p:extLst>
      <p:ext uri="{BB962C8B-B14F-4D97-AF65-F5344CB8AC3E}">
        <p14:creationId xmlns:p14="http://schemas.microsoft.com/office/powerpoint/2010/main" val="19623150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Our candidate parent node is Outlook.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Information gain is the entropy of the parent minus the weighted entropy of the children.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≈0.94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𝑐h𝑖𝑙𝑑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0.346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0.346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  <a:blipFill>
                <a:blip r:embed="rId2"/>
                <a:stretch>
                  <a:fillRect l="-1511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FA9607E-4E21-6B4F-894D-8775685B79A6}"/>
              </a:ext>
            </a:extLst>
          </p:cNvPr>
          <p:cNvSpPr/>
          <p:nvPr/>
        </p:nvSpPr>
        <p:spPr>
          <a:xfrm>
            <a:off x="5855196" y="1408707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2F3CB-F05E-9B47-8AB0-BE01FB6B699E}"/>
              </a:ext>
            </a:extLst>
          </p:cNvPr>
          <p:cNvSpPr/>
          <p:nvPr/>
        </p:nvSpPr>
        <p:spPr>
          <a:xfrm>
            <a:off x="6339142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70188-C670-8845-8A50-7FB06C4F9193}"/>
              </a:ext>
            </a:extLst>
          </p:cNvPr>
          <p:cNvSpPr/>
          <p:nvPr/>
        </p:nvSpPr>
        <p:spPr>
          <a:xfrm>
            <a:off x="6823088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0B7DA2-C594-8944-9EF4-E6EE5AC4D236}"/>
              </a:ext>
            </a:extLst>
          </p:cNvPr>
          <p:cNvSpPr/>
          <p:nvPr/>
        </p:nvSpPr>
        <p:spPr>
          <a:xfrm>
            <a:off x="7307034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8190BF-ABDF-4547-AA8C-923E2E6F97D2}"/>
              </a:ext>
            </a:extLst>
          </p:cNvPr>
          <p:cNvSpPr/>
          <p:nvPr/>
        </p:nvSpPr>
        <p:spPr>
          <a:xfrm>
            <a:off x="7793735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225C6B-C7CB-6644-B5DC-B71DF5E9368C}"/>
              </a:ext>
            </a:extLst>
          </p:cNvPr>
          <p:cNvSpPr/>
          <p:nvPr/>
        </p:nvSpPr>
        <p:spPr>
          <a:xfrm>
            <a:off x="8277681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1A93AF-886F-8141-BF43-FD5159CB0645}"/>
              </a:ext>
            </a:extLst>
          </p:cNvPr>
          <p:cNvSpPr/>
          <p:nvPr/>
        </p:nvSpPr>
        <p:spPr>
          <a:xfrm>
            <a:off x="8761627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A7505-A7D7-D947-B18F-93E04ABDFD11}"/>
              </a:ext>
            </a:extLst>
          </p:cNvPr>
          <p:cNvSpPr/>
          <p:nvPr/>
        </p:nvSpPr>
        <p:spPr>
          <a:xfrm>
            <a:off x="9245573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04ED63-A7D8-7D4B-8424-88F8B9562C2A}"/>
              </a:ext>
            </a:extLst>
          </p:cNvPr>
          <p:cNvSpPr/>
          <p:nvPr/>
        </p:nvSpPr>
        <p:spPr>
          <a:xfrm>
            <a:off x="9729519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A49F6-9B08-0041-84CE-708F819F4FDB}"/>
              </a:ext>
            </a:extLst>
          </p:cNvPr>
          <p:cNvSpPr/>
          <p:nvPr/>
        </p:nvSpPr>
        <p:spPr>
          <a:xfrm>
            <a:off x="6823088" y="1752090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0D6436-271E-1C49-B33B-B1D241CAB8AD}"/>
              </a:ext>
            </a:extLst>
          </p:cNvPr>
          <p:cNvSpPr/>
          <p:nvPr/>
        </p:nvSpPr>
        <p:spPr>
          <a:xfrm>
            <a:off x="7307034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7C3D7-8DC0-FB4D-9815-33BFD139D62D}"/>
              </a:ext>
            </a:extLst>
          </p:cNvPr>
          <p:cNvSpPr/>
          <p:nvPr/>
        </p:nvSpPr>
        <p:spPr>
          <a:xfrm>
            <a:off x="7790980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201B9-6324-094C-A57E-FCA93532055B}"/>
              </a:ext>
            </a:extLst>
          </p:cNvPr>
          <p:cNvSpPr/>
          <p:nvPr/>
        </p:nvSpPr>
        <p:spPr>
          <a:xfrm>
            <a:off x="8274926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390C8E-D883-3F4F-BA95-436B58095002}"/>
              </a:ext>
            </a:extLst>
          </p:cNvPr>
          <p:cNvSpPr/>
          <p:nvPr/>
        </p:nvSpPr>
        <p:spPr>
          <a:xfrm>
            <a:off x="8761627" y="1752088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155249-3499-344F-B19B-D093A7CA9AA4}"/>
              </a:ext>
            </a:extLst>
          </p:cNvPr>
          <p:cNvSpPr/>
          <p:nvPr/>
        </p:nvSpPr>
        <p:spPr>
          <a:xfrm>
            <a:off x="5757682" y="1281660"/>
            <a:ext cx="4840363" cy="87716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/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FE2F26-417C-5840-AB7E-29FB675C3C9C}"/>
              </a:ext>
            </a:extLst>
          </p:cNvPr>
          <p:cNvCxnSpPr>
            <a:stCxn id="34" idx="3"/>
          </p:cNvCxnSpPr>
          <p:nvPr/>
        </p:nvCxnSpPr>
        <p:spPr>
          <a:xfrm flipH="1">
            <a:off x="7421710" y="3020744"/>
            <a:ext cx="255307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C7B4C7-0A97-7242-BDAA-326182787EA3}"/>
              </a:ext>
            </a:extLst>
          </p:cNvPr>
          <p:cNvCxnSpPr>
            <a:stCxn id="34" idx="5"/>
          </p:cNvCxnSpPr>
          <p:nvPr/>
        </p:nvCxnSpPr>
        <p:spPr>
          <a:xfrm>
            <a:off x="8976451" y="3020744"/>
            <a:ext cx="266199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ABBD24-94BD-0E4B-891F-989C11D5193F}"/>
              </a:ext>
            </a:extLst>
          </p:cNvPr>
          <p:cNvCxnSpPr>
            <a:stCxn id="34" idx="4"/>
          </p:cNvCxnSpPr>
          <p:nvPr/>
        </p:nvCxnSpPr>
        <p:spPr>
          <a:xfrm>
            <a:off x="8326734" y="3113051"/>
            <a:ext cx="289" cy="195079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/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blipFill>
                <a:blip r:embed="rId4"/>
                <a:stretch>
                  <a:fillRect l="-1087" r="-5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/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/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66D21E3F-7D08-2941-91E9-66E66760E3F6}"/>
              </a:ext>
            </a:extLst>
          </p:cNvPr>
          <p:cNvSpPr/>
          <p:nvPr/>
        </p:nvSpPr>
        <p:spPr>
          <a:xfrm>
            <a:off x="6590585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9E90B1-5E70-A74C-91EC-33D8EE731018}"/>
              </a:ext>
            </a:extLst>
          </p:cNvPr>
          <p:cNvSpPr/>
          <p:nvPr/>
        </p:nvSpPr>
        <p:spPr>
          <a:xfrm>
            <a:off x="7032896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EDA20A-4232-0840-AEEE-64BD2554B1EE}"/>
              </a:ext>
            </a:extLst>
          </p:cNvPr>
          <p:cNvSpPr/>
          <p:nvPr/>
        </p:nvSpPr>
        <p:spPr>
          <a:xfrm>
            <a:off x="6347623" y="4481702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9C7F4B-5F68-974B-962B-127BD4BE67ED}"/>
              </a:ext>
            </a:extLst>
          </p:cNvPr>
          <p:cNvSpPr/>
          <p:nvPr/>
        </p:nvSpPr>
        <p:spPr>
          <a:xfrm>
            <a:off x="6787179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677957-067B-D346-BC22-708C0388B086}"/>
              </a:ext>
            </a:extLst>
          </p:cNvPr>
          <p:cNvSpPr/>
          <p:nvPr/>
        </p:nvSpPr>
        <p:spPr>
          <a:xfrm>
            <a:off x="7229490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534F2E5-9474-C34E-8733-3AD4989AA5EF}"/>
              </a:ext>
            </a:extLst>
          </p:cNvPr>
          <p:cNvSpPr/>
          <p:nvPr/>
        </p:nvSpPr>
        <p:spPr>
          <a:xfrm>
            <a:off x="6293420" y="4129591"/>
            <a:ext cx="1669557" cy="6548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554EC6-C06D-B34B-A1A4-F07E74EF6091}"/>
              </a:ext>
            </a:extLst>
          </p:cNvPr>
          <p:cNvSpPr/>
          <p:nvPr/>
        </p:nvSpPr>
        <p:spPr>
          <a:xfrm>
            <a:off x="7362091" y="5238549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37175B-7320-8C47-8F28-D4E1D24604D2}"/>
              </a:ext>
            </a:extLst>
          </p:cNvPr>
          <p:cNvSpPr/>
          <p:nvPr/>
        </p:nvSpPr>
        <p:spPr>
          <a:xfrm>
            <a:off x="7801647" y="5238548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43A24-8908-F34C-8943-D3649A20F51E}"/>
              </a:ext>
            </a:extLst>
          </p:cNvPr>
          <p:cNvSpPr/>
          <p:nvPr/>
        </p:nvSpPr>
        <p:spPr>
          <a:xfrm>
            <a:off x="8241203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7150E7-EDEA-6546-A3BB-0C79DE96640A}"/>
              </a:ext>
            </a:extLst>
          </p:cNvPr>
          <p:cNvSpPr/>
          <p:nvPr/>
        </p:nvSpPr>
        <p:spPr>
          <a:xfrm>
            <a:off x="8680759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7F095B-219A-624B-89E4-3F70821CB857}"/>
              </a:ext>
            </a:extLst>
          </p:cNvPr>
          <p:cNvSpPr/>
          <p:nvPr/>
        </p:nvSpPr>
        <p:spPr>
          <a:xfrm>
            <a:off x="7307034" y="5136527"/>
            <a:ext cx="1934171" cy="507180"/>
          </a:xfrm>
          <a:prstGeom prst="roundRect">
            <a:avLst>
              <a:gd name="adj" fmla="val 759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59F7F4-BC16-1240-AFDC-AF72B798EC6A}"/>
              </a:ext>
            </a:extLst>
          </p:cNvPr>
          <p:cNvSpPr/>
          <p:nvPr/>
        </p:nvSpPr>
        <p:spPr>
          <a:xfrm>
            <a:off x="8743668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BE07E4-CCF7-3541-8700-FACAE3AB7DB4}"/>
              </a:ext>
            </a:extLst>
          </p:cNvPr>
          <p:cNvSpPr/>
          <p:nvPr/>
        </p:nvSpPr>
        <p:spPr>
          <a:xfrm>
            <a:off x="9183224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EA5100-85EB-E643-B498-1B2C2DD94C5A}"/>
              </a:ext>
            </a:extLst>
          </p:cNvPr>
          <p:cNvSpPr/>
          <p:nvPr/>
        </p:nvSpPr>
        <p:spPr>
          <a:xfrm>
            <a:off x="9622780" y="4170605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98D8F9-2B75-0247-B647-F02623B2CD45}"/>
              </a:ext>
            </a:extLst>
          </p:cNvPr>
          <p:cNvSpPr/>
          <p:nvPr/>
        </p:nvSpPr>
        <p:spPr>
          <a:xfrm>
            <a:off x="8995768" y="4513989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441DE5-9AD6-6D47-B16B-54CCAC14E153}"/>
              </a:ext>
            </a:extLst>
          </p:cNvPr>
          <p:cNvSpPr/>
          <p:nvPr/>
        </p:nvSpPr>
        <p:spPr>
          <a:xfrm>
            <a:off x="9435324" y="4513988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5B0E049-B261-CE4D-B9DC-002ABDF22E89}"/>
              </a:ext>
            </a:extLst>
          </p:cNvPr>
          <p:cNvSpPr/>
          <p:nvPr/>
        </p:nvSpPr>
        <p:spPr>
          <a:xfrm>
            <a:off x="8690779" y="4110376"/>
            <a:ext cx="1584629" cy="717476"/>
          </a:xfrm>
          <a:prstGeom prst="roundRect">
            <a:avLst>
              <a:gd name="adj" fmla="val 1025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4856A1C0-2BD0-8040-9074-B34D28F01322}"/>
              </a:ext>
            </a:extLst>
          </p:cNvPr>
          <p:cNvSpPr/>
          <p:nvPr/>
        </p:nvSpPr>
        <p:spPr>
          <a:xfrm>
            <a:off x="1745624" y="4914141"/>
            <a:ext cx="98610" cy="977153"/>
          </a:xfrm>
          <a:prstGeom prst="leftBracket">
            <a:avLst>
              <a:gd name="adj" fmla="val 7166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A7AC316D-D86C-C341-AF6E-838C915D07F0}"/>
              </a:ext>
            </a:extLst>
          </p:cNvPr>
          <p:cNvSpPr/>
          <p:nvPr/>
        </p:nvSpPr>
        <p:spPr>
          <a:xfrm flipH="1">
            <a:off x="3921031" y="4936537"/>
            <a:ext cx="89644" cy="977153"/>
          </a:xfrm>
          <a:prstGeom prst="leftBracket">
            <a:avLst>
              <a:gd name="adj" fmla="val 7166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3B68E2-ED89-456E-90F4-950F1ECFD450}"/>
              </a:ext>
            </a:extLst>
          </p:cNvPr>
          <p:cNvSpPr txBox="1"/>
          <p:nvPr/>
        </p:nvSpPr>
        <p:spPr>
          <a:xfrm>
            <a:off x="4756823" y="368229"/>
            <a:ext cx="707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Multiply each of those entropy measures by their weights, and you get… 0.346, 0, and 0.346, and when you add those up you get…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761022-5B60-46CE-833C-A3CFA286B6CC}"/>
              </a:ext>
            </a:extLst>
          </p:cNvPr>
          <p:cNvSpPr txBox="1"/>
          <p:nvPr/>
        </p:nvSpPr>
        <p:spPr>
          <a:xfrm>
            <a:off x="5537286" y="4775075"/>
            <a:ext cx="2224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weighted entropy: 0.346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898A618-3E96-4B83-86C5-F0313B9DFC56}"/>
              </a:ext>
            </a:extLst>
          </p:cNvPr>
          <p:cNvSpPr txBox="1"/>
          <p:nvPr/>
        </p:nvSpPr>
        <p:spPr>
          <a:xfrm>
            <a:off x="7520014" y="5683395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weighted entropy: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D24592-DC65-4914-8E38-71EAE2CB00AE}"/>
              </a:ext>
            </a:extLst>
          </p:cNvPr>
          <p:cNvSpPr txBox="1"/>
          <p:nvPr/>
        </p:nvSpPr>
        <p:spPr>
          <a:xfrm>
            <a:off x="9382641" y="4793637"/>
            <a:ext cx="2224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weighted entropy: 0.346</a:t>
            </a:r>
          </a:p>
        </p:txBody>
      </p:sp>
    </p:spTree>
    <p:extLst>
      <p:ext uri="{BB962C8B-B14F-4D97-AF65-F5344CB8AC3E}">
        <p14:creationId xmlns:p14="http://schemas.microsoft.com/office/powerpoint/2010/main" val="1901659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Our candidate parent node is Outlook.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Information gain is the entropy of the parent minus the weighted entropy of the children.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≈0.94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𝑐h𝑖𝑙𝑑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≈0.69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≈0.94−0.69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  <a:blipFill>
                <a:blip r:embed="rId2"/>
                <a:stretch>
                  <a:fillRect l="-1763" t="-296" r="-2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FA9607E-4E21-6B4F-894D-8775685B79A6}"/>
              </a:ext>
            </a:extLst>
          </p:cNvPr>
          <p:cNvSpPr/>
          <p:nvPr/>
        </p:nvSpPr>
        <p:spPr>
          <a:xfrm>
            <a:off x="5855196" y="1408707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2F3CB-F05E-9B47-8AB0-BE01FB6B699E}"/>
              </a:ext>
            </a:extLst>
          </p:cNvPr>
          <p:cNvSpPr/>
          <p:nvPr/>
        </p:nvSpPr>
        <p:spPr>
          <a:xfrm>
            <a:off x="6339142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70188-C670-8845-8A50-7FB06C4F9193}"/>
              </a:ext>
            </a:extLst>
          </p:cNvPr>
          <p:cNvSpPr/>
          <p:nvPr/>
        </p:nvSpPr>
        <p:spPr>
          <a:xfrm>
            <a:off x="6823088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0B7DA2-C594-8944-9EF4-E6EE5AC4D236}"/>
              </a:ext>
            </a:extLst>
          </p:cNvPr>
          <p:cNvSpPr/>
          <p:nvPr/>
        </p:nvSpPr>
        <p:spPr>
          <a:xfrm>
            <a:off x="7307034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8190BF-ABDF-4547-AA8C-923E2E6F97D2}"/>
              </a:ext>
            </a:extLst>
          </p:cNvPr>
          <p:cNvSpPr/>
          <p:nvPr/>
        </p:nvSpPr>
        <p:spPr>
          <a:xfrm>
            <a:off x="7793735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225C6B-C7CB-6644-B5DC-B71DF5E9368C}"/>
              </a:ext>
            </a:extLst>
          </p:cNvPr>
          <p:cNvSpPr/>
          <p:nvPr/>
        </p:nvSpPr>
        <p:spPr>
          <a:xfrm>
            <a:off x="8277681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1A93AF-886F-8141-BF43-FD5159CB0645}"/>
              </a:ext>
            </a:extLst>
          </p:cNvPr>
          <p:cNvSpPr/>
          <p:nvPr/>
        </p:nvSpPr>
        <p:spPr>
          <a:xfrm>
            <a:off x="8761627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A7505-A7D7-D947-B18F-93E04ABDFD11}"/>
              </a:ext>
            </a:extLst>
          </p:cNvPr>
          <p:cNvSpPr/>
          <p:nvPr/>
        </p:nvSpPr>
        <p:spPr>
          <a:xfrm>
            <a:off x="9245573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04ED63-A7D8-7D4B-8424-88F8B9562C2A}"/>
              </a:ext>
            </a:extLst>
          </p:cNvPr>
          <p:cNvSpPr/>
          <p:nvPr/>
        </p:nvSpPr>
        <p:spPr>
          <a:xfrm>
            <a:off x="9729519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A49F6-9B08-0041-84CE-708F819F4FDB}"/>
              </a:ext>
            </a:extLst>
          </p:cNvPr>
          <p:cNvSpPr/>
          <p:nvPr/>
        </p:nvSpPr>
        <p:spPr>
          <a:xfrm>
            <a:off x="6823088" y="1752090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0D6436-271E-1C49-B33B-B1D241CAB8AD}"/>
              </a:ext>
            </a:extLst>
          </p:cNvPr>
          <p:cNvSpPr/>
          <p:nvPr/>
        </p:nvSpPr>
        <p:spPr>
          <a:xfrm>
            <a:off x="7307034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7C3D7-8DC0-FB4D-9815-33BFD139D62D}"/>
              </a:ext>
            </a:extLst>
          </p:cNvPr>
          <p:cNvSpPr/>
          <p:nvPr/>
        </p:nvSpPr>
        <p:spPr>
          <a:xfrm>
            <a:off x="7790980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201B9-6324-094C-A57E-FCA93532055B}"/>
              </a:ext>
            </a:extLst>
          </p:cNvPr>
          <p:cNvSpPr/>
          <p:nvPr/>
        </p:nvSpPr>
        <p:spPr>
          <a:xfrm>
            <a:off x="8274926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390C8E-D883-3F4F-BA95-436B58095002}"/>
              </a:ext>
            </a:extLst>
          </p:cNvPr>
          <p:cNvSpPr/>
          <p:nvPr/>
        </p:nvSpPr>
        <p:spPr>
          <a:xfrm>
            <a:off x="8761627" y="1752088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155249-3499-344F-B19B-D093A7CA9AA4}"/>
              </a:ext>
            </a:extLst>
          </p:cNvPr>
          <p:cNvSpPr/>
          <p:nvPr/>
        </p:nvSpPr>
        <p:spPr>
          <a:xfrm>
            <a:off x="5757682" y="1281660"/>
            <a:ext cx="4840363" cy="87716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/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FE2F26-417C-5840-AB7E-29FB675C3C9C}"/>
              </a:ext>
            </a:extLst>
          </p:cNvPr>
          <p:cNvCxnSpPr>
            <a:stCxn id="34" idx="3"/>
          </p:cNvCxnSpPr>
          <p:nvPr/>
        </p:nvCxnSpPr>
        <p:spPr>
          <a:xfrm flipH="1">
            <a:off x="7421710" y="3020744"/>
            <a:ext cx="255307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C7B4C7-0A97-7242-BDAA-326182787EA3}"/>
              </a:ext>
            </a:extLst>
          </p:cNvPr>
          <p:cNvCxnSpPr>
            <a:stCxn id="34" idx="5"/>
          </p:cNvCxnSpPr>
          <p:nvPr/>
        </p:nvCxnSpPr>
        <p:spPr>
          <a:xfrm>
            <a:off x="8976451" y="3020744"/>
            <a:ext cx="266199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ABBD24-94BD-0E4B-891F-989C11D5193F}"/>
              </a:ext>
            </a:extLst>
          </p:cNvPr>
          <p:cNvCxnSpPr>
            <a:stCxn id="34" idx="4"/>
          </p:cNvCxnSpPr>
          <p:nvPr/>
        </p:nvCxnSpPr>
        <p:spPr>
          <a:xfrm>
            <a:off x="8326734" y="3113051"/>
            <a:ext cx="289" cy="195079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/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/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/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66D21E3F-7D08-2941-91E9-66E66760E3F6}"/>
              </a:ext>
            </a:extLst>
          </p:cNvPr>
          <p:cNvSpPr/>
          <p:nvPr/>
        </p:nvSpPr>
        <p:spPr>
          <a:xfrm>
            <a:off x="6590585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9E90B1-5E70-A74C-91EC-33D8EE731018}"/>
              </a:ext>
            </a:extLst>
          </p:cNvPr>
          <p:cNvSpPr/>
          <p:nvPr/>
        </p:nvSpPr>
        <p:spPr>
          <a:xfrm>
            <a:off x="7032896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EDA20A-4232-0840-AEEE-64BD2554B1EE}"/>
              </a:ext>
            </a:extLst>
          </p:cNvPr>
          <p:cNvSpPr/>
          <p:nvPr/>
        </p:nvSpPr>
        <p:spPr>
          <a:xfrm>
            <a:off x="6347623" y="4481702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9C7F4B-5F68-974B-962B-127BD4BE67ED}"/>
              </a:ext>
            </a:extLst>
          </p:cNvPr>
          <p:cNvSpPr/>
          <p:nvPr/>
        </p:nvSpPr>
        <p:spPr>
          <a:xfrm>
            <a:off x="6787179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677957-067B-D346-BC22-708C0388B086}"/>
              </a:ext>
            </a:extLst>
          </p:cNvPr>
          <p:cNvSpPr/>
          <p:nvPr/>
        </p:nvSpPr>
        <p:spPr>
          <a:xfrm>
            <a:off x="7229490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534F2E5-9474-C34E-8733-3AD4989AA5EF}"/>
              </a:ext>
            </a:extLst>
          </p:cNvPr>
          <p:cNvSpPr/>
          <p:nvPr/>
        </p:nvSpPr>
        <p:spPr>
          <a:xfrm>
            <a:off x="6293420" y="4129591"/>
            <a:ext cx="1669557" cy="6548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554EC6-C06D-B34B-A1A4-F07E74EF6091}"/>
              </a:ext>
            </a:extLst>
          </p:cNvPr>
          <p:cNvSpPr/>
          <p:nvPr/>
        </p:nvSpPr>
        <p:spPr>
          <a:xfrm>
            <a:off x="7362091" y="5238549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37175B-7320-8C47-8F28-D4E1D24604D2}"/>
              </a:ext>
            </a:extLst>
          </p:cNvPr>
          <p:cNvSpPr/>
          <p:nvPr/>
        </p:nvSpPr>
        <p:spPr>
          <a:xfrm>
            <a:off x="7801647" y="5238548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43A24-8908-F34C-8943-D3649A20F51E}"/>
              </a:ext>
            </a:extLst>
          </p:cNvPr>
          <p:cNvSpPr/>
          <p:nvPr/>
        </p:nvSpPr>
        <p:spPr>
          <a:xfrm>
            <a:off x="8241203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7150E7-EDEA-6546-A3BB-0C79DE96640A}"/>
              </a:ext>
            </a:extLst>
          </p:cNvPr>
          <p:cNvSpPr/>
          <p:nvPr/>
        </p:nvSpPr>
        <p:spPr>
          <a:xfrm>
            <a:off x="8680759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7F095B-219A-624B-89E4-3F70821CB857}"/>
              </a:ext>
            </a:extLst>
          </p:cNvPr>
          <p:cNvSpPr/>
          <p:nvPr/>
        </p:nvSpPr>
        <p:spPr>
          <a:xfrm>
            <a:off x="7307034" y="5136527"/>
            <a:ext cx="1934171" cy="507180"/>
          </a:xfrm>
          <a:prstGeom prst="roundRect">
            <a:avLst>
              <a:gd name="adj" fmla="val 759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59F7F4-BC16-1240-AFDC-AF72B798EC6A}"/>
              </a:ext>
            </a:extLst>
          </p:cNvPr>
          <p:cNvSpPr/>
          <p:nvPr/>
        </p:nvSpPr>
        <p:spPr>
          <a:xfrm>
            <a:off x="8743668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BE07E4-CCF7-3541-8700-FACAE3AB7DB4}"/>
              </a:ext>
            </a:extLst>
          </p:cNvPr>
          <p:cNvSpPr/>
          <p:nvPr/>
        </p:nvSpPr>
        <p:spPr>
          <a:xfrm>
            <a:off x="9183224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EA5100-85EB-E643-B498-1B2C2DD94C5A}"/>
              </a:ext>
            </a:extLst>
          </p:cNvPr>
          <p:cNvSpPr/>
          <p:nvPr/>
        </p:nvSpPr>
        <p:spPr>
          <a:xfrm>
            <a:off x="9622780" y="4170605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98D8F9-2B75-0247-B647-F02623B2CD45}"/>
              </a:ext>
            </a:extLst>
          </p:cNvPr>
          <p:cNvSpPr/>
          <p:nvPr/>
        </p:nvSpPr>
        <p:spPr>
          <a:xfrm>
            <a:off x="8995768" y="4513989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441DE5-9AD6-6D47-B16B-54CCAC14E153}"/>
              </a:ext>
            </a:extLst>
          </p:cNvPr>
          <p:cNvSpPr/>
          <p:nvPr/>
        </p:nvSpPr>
        <p:spPr>
          <a:xfrm>
            <a:off x="9435324" y="4513988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5B0E049-B261-CE4D-B9DC-002ABDF22E89}"/>
              </a:ext>
            </a:extLst>
          </p:cNvPr>
          <p:cNvSpPr/>
          <p:nvPr/>
        </p:nvSpPr>
        <p:spPr>
          <a:xfrm>
            <a:off x="8690779" y="4110376"/>
            <a:ext cx="1584629" cy="717476"/>
          </a:xfrm>
          <a:prstGeom prst="roundRect">
            <a:avLst>
              <a:gd name="adj" fmla="val 1025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BA770-BDA2-46F0-91F3-4A6BBCE21E4B}"/>
              </a:ext>
            </a:extLst>
          </p:cNvPr>
          <p:cNvSpPr txBox="1"/>
          <p:nvPr/>
        </p:nvSpPr>
        <p:spPr>
          <a:xfrm>
            <a:off x="4756823" y="368229"/>
            <a:ext cx="7071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approximately 0.69.</a:t>
            </a:r>
          </a:p>
          <a:p>
            <a:r>
              <a:rPr lang="en-US" dirty="0"/>
              <a:t>We now have both the entropy of the parent and the weighted entropy of the children! Subtract one from the other…</a:t>
            </a:r>
          </a:p>
        </p:txBody>
      </p:sp>
    </p:spTree>
    <p:extLst>
      <p:ext uri="{BB962C8B-B14F-4D97-AF65-F5344CB8AC3E}">
        <p14:creationId xmlns:p14="http://schemas.microsoft.com/office/powerpoint/2010/main" val="9796489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Our candidate parent node is Outlook.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Information gain is the entropy of the parent minus the weighted entropy of the children.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≈0.94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𝑐h𝑖𝑙𝑑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≈0.69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≈0.25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875" y="2103120"/>
                <a:ext cx="4840362" cy="4112286"/>
              </a:xfrm>
              <a:blipFill>
                <a:blip r:embed="rId2"/>
                <a:stretch>
                  <a:fillRect l="-1763" t="-296" r="-2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FA9607E-4E21-6B4F-894D-8775685B79A6}"/>
              </a:ext>
            </a:extLst>
          </p:cNvPr>
          <p:cNvSpPr/>
          <p:nvPr/>
        </p:nvSpPr>
        <p:spPr>
          <a:xfrm>
            <a:off x="5855196" y="1408707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2F3CB-F05E-9B47-8AB0-BE01FB6B699E}"/>
              </a:ext>
            </a:extLst>
          </p:cNvPr>
          <p:cNvSpPr/>
          <p:nvPr/>
        </p:nvSpPr>
        <p:spPr>
          <a:xfrm>
            <a:off x="6339142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70188-C670-8845-8A50-7FB06C4F9193}"/>
              </a:ext>
            </a:extLst>
          </p:cNvPr>
          <p:cNvSpPr/>
          <p:nvPr/>
        </p:nvSpPr>
        <p:spPr>
          <a:xfrm>
            <a:off x="6823088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0B7DA2-C594-8944-9EF4-E6EE5AC4D236}"/>
              </a:ext>
            </a:extLst>
          </p:cNvPr>
          <p:cNvSpPr/>
          <p:nvPr/>
        </p:nvSpPr>
        <p:spPr>
          <a:xfrm>
            <a:off x="7307034" y="1408706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8190BF-ABDF-4547-AA8C-923E2E6F97D2}"/>
              </a:ext>
            </a:extLst>
          </p:cNvPr>
          <p:cNvSpPr/>
          <p:nvPr/>
        </p:nvSpPr>
        <p:spPr>
          <a:xfrm>
            <a:off x="7793735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225C6B-C7CB-6644-B5DC-B71DF5E9368C}"/>
              </a:ext>
            </a:extLst>
          </p:cNvPr>
          <p:cNvSpPr/>
          <p:nvPr/>
        </p:nvSpPr>
        <p:spPr>
          <a:xfrm>
            <a:off x="8277681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1A93AF-886F-8141-BF43-FD5159CB0645}"/>
              </a:ext>
            </a:extLst>
          </p:cNvPr>
          <p:cNvSpPr/>
          <p:nvPr/>
        </p:nvSpPr>
        <p:spPr>
          <a:xfrm>
            <a:off x="8761627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A7505-A7D7-D947-B18F-93E04ABDFD11}"/>
              </a:ext>
            </a:extLst>
          </p:cNvPr>
          <p:cNvSpPr/>
          <p:nvPr/>
        </p:nvSpPr>
        <p:spPr>
          <a:xfrm>
            <a:off x="9245573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04ED63-A7D8-7D4B-8424-88F8B9562C2A}"/>
              </a:ext>
            </a:extLst>
          </p:cNvPr>
          <p:cNvSpPr/>
          <p:nvPr/>
        </p:nvSpPr>
        <p:spPr>
          <a:xfrm>
            <a:off x="9729519" y="1408705"/>
            <a:ext cx="438224" cy="270908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A49F6-9B08-0041-84CE-708F819F4FDB}"/>
              </a:ext>
            </a:extLst>
          </p:cNvPr>
          <p:cNvSpPr/>
          <p:nvPr/>
        </p:nvSpPr>
        <p:spPr>
          <a:xfrm>
            <a:off x="6823088" y="1752090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0D6436-271E-1C49-B33B-B1D241CAB8AD}"/>
              </a:ext>
            </a:extLst>
          </p:cNvPr>
          <p:cNvSpPr/>
          <p:nvPr/>
        </p:nvSpPr>
        <p:spPr>
          <a:xfrm>
            <a:off x="7307034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7C3D7-8DC0-FB4D-9815-33BFD139D62D}"/>
              </a:ext>
            </a:extLst>
          </p:cNvPr>
          <p:cNvSpPr/>
          <p:nvPr/>
        </p:nvSpPr>
        <p:spPr>
          <a:xfrm>
            <a:off x="7790980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201B9-6324-094C-A57E-FCA93532055B}"/>
              </a:ext>
            </a:extLst>
          </p:cNvPr>
          <p:cNvSpPr/>
          <p:nvPr/>
        </p:nvSpPr>
        <p:spPr>
          <a:xfrm>
            <a:off x="8274926" y="1752089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390C8E-D883-3F4F-BA95-436B58095002}"/>
              </a:ext>
            </a:extLst>
          </p:cNvPr>
          <p:cNvSpPr/>
          <p:nvPr/>
        </p:nvSpPr>
        <p:spPr>
          <a:xfrm>
            <a:off x="8761627" y="1752088"/>
            <a:ext cx="438224" cy="27090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155249-3499-344F-B19B-D093A7CA9AA4}"/>
              </a:ext>
            </a:extLst>
          </p:cNvPr>
          <p:cNvSpPr/>
          <p:nvPr/>
        </p:nvSpPr>
        <p:spPr>
          <a:xfrm>
            <a:off x="5757682" y="1281660"/>
            <a:ext cx="4840363" cy="87716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/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F4A9260-D363-B143-BAB0-35BC3806D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895" y="2482736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FE2F26-417C-5840-AB7E-29FB675C3C9C}"/>
              </a:ext>
            </a:extLst>
          </p:cNvPr>
          <p:cNvCxnSpPr>
            <a:stCxn id="34" idx="3"/>
          </p:cNvCxnSpPr>
          <p:nvPr/>
        </p:nvCxnSpPr>
        <p:spPr>
          <a:xfrm flipH="1">
            <a:off x="7421710" y="3020744"/>
            <a:ext cx="255307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C7B4C7-0A97-7242-BDAA-326182787EA3}"/>
              </a:ext>
            </a:extLst>
          </p:cNvPr>
          <p:cNvCxnSpPr>
            <a:stCxn id="34" idx="5"/>
          </p:cNvCxnSpPr>
          <p:nvPr/>
        </p:nvCxnSpPr>
        <p:spPr>
          <a:xfrm>
            <a:off x="8976451" y="3020744"/>
            <a:ext cx="266199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ABBD24-94BD-0E4B-891F-989C11D5193F}"/>
              </a:ext>
            </a:extLst>
          </p:cNvPr>
          <p:cNvCxnSpPr>
            <a:stCxn id="34" idx="4"/>
          </p:cNvCxnSpPr>
          <p:nvPr/>
        </p:nvCxnSpPr>
        <p:spPr>
          <a:xfrm>
            <a:off x="8326734" y="3113051"/>
            <a:ext cx="289" cy="195079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/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C6CEC-C7A0-3544-98A2-5E12E40B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82" y="3145018"/>
                <a:ext cx="1122871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/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3B422-9836-8044-AC72-D39BA326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98" y="3189394"/>
                <a:ext cx="1585499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/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E4D93-2AD3-2E49-A327-96DA7BC2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408" y="3145018"/>
                <a:ext cx="9000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66D21E3F-7D08-2941-91E9-66E66760E3F6}"/>
              </a:ext>
            </a:extLst>
          </p:cNvPr>
          <p:cNvSpPr/>
          <p:nvPr/>
        </p:nvSpPr>
        <p:spPr>
          <a:xfrm>
            <a:off x="6590585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9E90B1-5E70-A74C-91EC-33D8EE731018}"/>
              </a:ext>
            </a:extLst>
          </p:cNvPr>
          <p:cNvSpPr/>
          <p:nvPr/>
        </p:nvSpPr>
        <p:spPr>
          <a:xfrm>
            <a:off x="7032896" y="4138317"/>
            <a:ext cx="487118" cy="25368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EDA20A-4232-0840-AEEE-64BD2554B1EE}"/>
              </a:ext>
            </a:extLst>
          </p:cNvPr>
          <p:cNvSpPr/>
          <p:nvPr/>
        </p:nvSpPr>
        <p:spPr>
          <a:xfrm>
            <a:off x="6347623" y="4481702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9C7F4B-5F68-974B-962B-127BD4BE67ED}"/>
              </a:ext>
            </a:extLst>
          </p:cNvPr>
          <p:cNvSpPr/>
          <p:nvPr/>
        </p:nvSpPr>
        <p:spPr>
          <a:xfrm>
            <a:off x="6787179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677957-067B-D346-BC22-708C0388B086}"/>
              </a:ext>
            </a:extLst>
          </p:cNvPr>
          <p:cNvSpPr/>
          <p:nvPr/>
        </p:nvSpPr>
        <p:spPr>
          <a:xfrm>
            <a:off x="7229490" y="4481701"/>
            <a:ext cx="487118" cy="25368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534F2E5-9474-C34E-8733-3AD4989AA5EF}"/>
              </a:ext>
            </a:extLst>
          </p:cNvPr>
          <p:cNvSpPr/>
          <p:nvPr/>
        </p:nvSpPr>
        <p:spPr>
          <a:xfrm>
            <a:off x="6293420" y="4129591"/>
            <a:ext cx="1669557" cy="6548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554EC6-C06D-B34B-A1A4-F07E74EF6091}"/>
              </a:ext>
            </a:extLst>
          </p:cNvPr>
          <p:cNvSpPr/>
          <p:nvPr/>
        </p:nvSpPr>
        <p:spPr>
          <a:xfrm>
            <a:off x="7362091" y="5238549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37175B-7320-8C47-8F28-D4E1D24604D2}"/>
              </a:ext>
            </a:extLst>
          </p:cNvPr>
          <p:cNvSpPr/>
          <p:nvPr/>
        </p:nvSpPr>
        <p:spPr>
          <a:xfrm>
            <a:off x="7801647" y="5238548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43A24-8908-F34C-8943-D3649A20F51E}"/>
              </a:ext>
            </a:extLst>
          </p:cNvPr>
          <p:cNvSpPr/>
          <p:nvPr/>
        </p:nvSpPr>
        <p:spPr>
          <a:xfrm>
            <a:off x="8241203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7150E7-EDEA-6546-A3BB-0C79DE96640A}"/>
              </a:ext>
            </a:extLst>
          </p:cNvPr>
          <p:cNvSpPr/>
          <p:nvPr/>
        </p:nvSpPr>
        <p:spPr>
          <a:xfrm>
            <a:off x="8680759" y="5238547"/>
            <a:ext cx="423109" cy="319152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7F095B-219A-624B-89E4-3F70821CB857}"/>
              </a:ext>
            </a:extLst>
          </p:cNvPr>
          <p:cNvSpPr/>
          <p:nvPr/>
        </p:nvSpPr>
        <p:spPr>
          <a:xfrm>
            <a:off x="7307034" y="5136527"/>
            <a:ext cx="1934171" cy="507180"/>
          </a:xfrm>
          <a:prstGeom prst="roundRect">
            <a:avLst>
              <a:gd name="adj" fmla="val 759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59F7F4-BC16-1240-AFDC-AF72B798EC6A}"/>
              </a:ext>
            </a:extLst>
          </p:cNvPr>
          <p:cNvSpPr/>
          <p:nvPr/>
        </p:nvSpPr>
        <p:spPr>
          <a:xfrm>
            <a:off x="8743668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BE07E4-CCF7-3541-8700-FACAE3AB7DB4}"/>
              </a:ext>
            </a:extLst>
          </p:cNvPr>
          <p:cNvSpPr/>
          <p:nvPr/>
        </p:nvSpPr>
        <p:spPr>
          <a:xfrm>
            <a:off x="9183224" y="4170606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EA5100-85EB-E643-B498-1B2C2DD94C5A}"/>
              </a:ext>
            </a:extLst>
          </p:cNvPr>
          <p:cNvSpPr/>
          <p:nvPr/>
        </p:nvSpPr>
        <p:spPr>
          <a:xfrm>
            <a:off x="9622780" y="4170605"/>
            <a:ext cx="461128" cy="281896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98D8F9-2B75-0247-B647-F02623B2CD45}"/>
              </a:ext>
            </a:extLst>
          </p:cNvPr>
          <p:cNvSpPr/>
          <p:nvPr/>
        </p:nvSpPr>
        <p:spPr>
          <a:xfrm>
            <a:off x="8995768" y="4513989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441DE5-9AD6-6D47-B16B-54CCAC14E153}"/>
              </a:ext>
            </a:extLst>
          </p:cNvPr>
          <p:cNvSpPr/>
          <p:nvPr/>
        </p:nvSpPr>
        <p:spPr>
          <a:xfrm>
            <a:off x="9435324" y="4513988"/>
            <a:ext cx="461128" cy="2818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5B0E049-B261-CE4D-B9DC-002ABDF22E89}"/>
              </a:ext>
            </a:extLst>
          </p:cNvPr>
          <p:cNvSpPr/>
          <p:nvPr/>
        </p:nvSpPr>
        <p:spPr>
          <a:xfrm>
            <a:off x="8690779" y="4110376"/>
            <a:ext cx="1584629" cy="717476"/>
          </a:xfrm>
          <a:prstGeom prst="roundRect">
            <a:avLst>
              <a:gd name="adj" fmla="val 1025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6D2BF1-DFDA-4BD5-8EB2-52899B438A03}"/>
              </a:ext>
            </a:extLst>
          </p:cNvPr>
          <p:cNvSpPr txBox="1"/>
          <p:nvPr/>
        </p:nvSpPr>
        <p:spPr>
          <a:xfrm>
            <a:off x="4499332" y="368229"/>
            <a:ext cx="7328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we end up with an estimated amount of information gain!</a:t>
            </a:r>
          </a:p>
          <a:p>
            <a:endParaRPr lang="en-US" dirty="0"/>
          </a:p>
          <a:p>
            <a:r>
              <a:rPr lang="en-US" dirty="0"/>
              <a:t>So, now we know how much we would gain if we split on Outlook</a:t>
            </a:r>
          </a:p>
        </p:txBody>
      </p:sp>
    </p:spTree>
    <p:extLst>
      <p:ext uri="{BB962C8B-B14F-4D97-AF65-F5344CB8AC3E}">
        <p14:creationId xmlns:p14="http://schemas.microsoft.com/office/powerpoint/2010/main" val="570945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47" y="2103120"/>
            <a:ext cx="10058401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Let’s say that we repeated that for each attribute, and calculated the information gain for each attribute. </a:t>
            </a:r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Which node will make the best root?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AB317D4-8156-0F4E-85FC-F35DC88147F2}"/>
                  </a:ext>
                </a:extLst>
              </p:cNvPr>
              <p:cNvSpPr/>
              <p:nvPr/>
            </p:nvSpPr>
            <p:spPr>
              <a:xfrm>
                <a:off x="2022736" y="3429002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AB317D4-8156-0F4E-85FC-F35DC8814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736" y="3429002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6ED3DBB-DE2A-0748-A61B-6F80F2D06C92}"/>
                  </a:ext>
                </a:extLst>
              </p:cNvPr>
              <p:cNvSpPr/>
              <p:nvPr/>
            </p:nvSpPr>
            <p:spPr>
              <a:xfrm>
                <a:off x="4039795" y="3429001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𝑇𝑒𝑚𝑝𝑒𝑟𝑎𝑡𝑢𝑟𝑒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6ED3DBB-DE2A-0748-A61B-6F80F2D06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795" y="3429001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C556531-8C85-4C4D-BE11-4CEE5916F52B}"/>
                  </a:ext>
                </a:extLst>
              </p:cNvPr>
              <p:cNvSpPr/>
              <p:nvPr/>
            </p:nvSpPr>
            <p:spPr>
              <a:xfrm>
                <a:off x="6056854" y="3429000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C556531-8C85-4C4D-BE11-4CEE5916F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854" y="3429000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37B4966-1684-BD4C-A9FE-1A8A016203A9}"/>
                  </a:ext>
                </a:extLst>
              </p:cNvPr>
              <p:cNvSpPr/>
              <p:nvPr/>
            </p:nvSpPr>
            <p:spPr>
              <a:xfrm>
                <a:off x="8071758" y="3429000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37B4966-1684-BD4C-A9FE-1A8A0162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758" y="3429000"/>
                <a:ext cx="1837678" cy="63031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1B92E5-DC36-A041-B2ED-EE61AEA19927}"/>
                  </a:ext>
                </a:extLst>
              </p:cNvPr>
              <p:cNvSpPr txBox="1"/>
              <p:nvPr/>
            </p:nvSpPr>
            <p:spPr>
              <a:xfrm>
                <a:off x="1925976" y="4225276"/>
                <a:ext cx="2031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≈0.246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1B92E5-DC36-A041-B2ED-EE61AEA19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976" y="4225276"/>
                <a:ext cx="203119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660165-12AC-E549-BE87-219ECED79A8A}"/>
                  </a:ext>
                </a:extLst>
              </p:cNvPr>
              <p:cNvSpPr txBox="1"/>
              <p:nvPr/>
            </p:nvSpPr>
            <p:spPr>
              <a:xfrm>
                <a:off x="3943035" y="4225275"/>
                <a:ext cx="2031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≈0.029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660165-12AC-E549-BE87-219ECED79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035" y="4225275"/>
                <a:ext cx="2031197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ABB7671-939C-264E-B95A-EDF3E2F3C8F5}"/>
                  </a:ext>
                </a:extLst>
              </p:cNvPr>
              <p:cNvSpPr txBox="1"/>
              <p:nvPr/>
            </p:nvSpPr>
            <p:spPr>
              <a:xfrm>
                <a:off x="5960094" y="4225369"/>
                <a:ext cx="2031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≈0.151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ABB7671-939C-264E-B95A-EDF3E2F3C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94" y="4225369"/>
                <a:ext cx="2031197" cy="461665"/>
              </a:xfrm>
              <a:prstGeom prst="rect">
                <a:avLst/>
              </a:prstGeom>
              <a:blipFill>
                <a:blip r:embed="rId8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D60CE00-CAB7-D348-AC2B-61850B1F8694}"/>
                  </a:ext>
                </a:extLst>
              </p:cNvPr>
              <p:cNvSpPr txBox="1"/>
              <p:nvPr/>
            </p:nvSpPr>
            <p:spPr>
              <a:xfrm>
                <a:off x="7977153" y="4225274"/>
                <a:ext cx="2031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≈0.048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D60CE00-CAB7-D348-AC2B-61850B1F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153" y="4225274"/>
                <a:ext cx="2031197" cy="461665"/>
              </a:xfrm>
              <a:prstGeom prst="rect">
                <a:avLst/>
              </a:prstGeom>
              <a:blipFill>
                <a:blip r:embed="rId9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623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47" y="2103120"/>
            <a:ext cx="10058401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Which node makes the best root?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AB317D4-8156-0F4E-85FC-F35DC88147F2}"/>
                  </a:ext>
                </a:extLst>
              </p:cNvPr>
              <p:cNvSpPr/>
              <p:nvPr/>
            </p:nvSpPr>
            <p:spPr>
              <a:xfrm>
                <a:off x="2022736" y="3429002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AB317D4-8156-0F4E-85FC-F35DC8814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736" y="3429002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6ED3DBB-DE2A-0748-A61B-6F80F2D06C92}"/>
                  </a:ext>
                </a:extLst>
              </p:cNvPr>
              <p:cNvSpPr/>
              <p:nvPr/>
            </p:nvSpPr>
            <p:spPr>
              <a:xfrm>
                <a:off x="4039795" y="3429001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6000"/>
                </a:schemeClr>
              </a:solidFill>
              <a:ln>
                <a:solidFill>
                  <a:schemeClr val="accent1">
                    <a:shade val="50000"/>
                    <a:alpha val="4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𝑇𝑒𝑚𝑝𝑒𝑟𝑎𝑡𝑢𝑟𝑒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6ED3DBB-DE2A-0748-A61B-6F80F2D06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795" y="3429001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shade val="50000"/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C556531-8C85-4C4D-BE11-4CEE5916F52B}"/>
                  </a:ext>
                </a:extLst>
              </p:cNvPr>
              <p:cNvSpPr/>
              <p:nvPr/>
            </p:nvSpPr>
            <p:spPr>
              <a:xfrm>
                <a:off x="6056854" y="3429000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6000"/>
                </a:schemeClr>
              </a:solidFill>
              <a:ln>
                <a:solidFill>
                  <a:schemeClr val="accent1">
                    <a:shade val="50000"/>
                    <a:alpha val="4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C556531-8C85-4C4D-BE11-4CEE5916F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854" y="3429000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shade val="50000"/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37B4966-1684-BD4C-A9FE-1A8A016203A9}"/>
                  </a:ext>
                </a:extLst>
              </p:cNvPr>
              <p:cNvSpPr/>
              <p:nvPr/>
            </p:nvSpPr>
            <p:spPr>
              <a:xfrm>
                <a:off x="8071758" y="3429000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6000"/>
                </a:schemeClr>
              </a:solidFill>
              <a:ln>
                <a:solidFill>
                  <a:schemeClr val="accent1">
                    <a:shade val="50000"/>
                    <a:alpha val="4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37B4966-1684-BD4C-A9FE-1A8A01620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758" y="3429000"/>
                <a:ext cx="1837678" cy="63031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shade val="50000"/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1B92E5-DC36-A041-B2ED-EE61AEA19927}"/>
                  </a:ext>
                </a:extLst>
              </p:cNvPr>
              <p:cNvSpPr txBox="1"/>
              <p:nvPr/>
            </p:nvSpPr>
            <p:spPr>
              <a:xfrm>
                <a:off x="1925976" y="4225276"/>
                <a:ext cx="2031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≈0.246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1B92E5-DC36-A041-B2ED-EE61AEA19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976" y="4225276"/>
                <a:ext cx="2031197" cy="461665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660165-12AC-E549-BE87-219ECED79A8A}"/>
                  </a:ext>
                </a:extLst>
              </p:cNvPr>
              <p:cNvSpPr txBox="1"/>
              <p:nvPr/>
            </p:nvSpPr>
            <p:spPr>
              <a:xfrm>
                <a:off x="3943035" y="4225275"/>
                <a:ext cx="2031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≈0.029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660165-12AC-E549-BE87-219ECED79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035" y="4225275"/>
                <a:ext cx="2031197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ABB7671-939C-264E-B95A-EDF3E2F3C8F5}"/>
                  </a:ext>
                </a:extLst>
              </p:cNvPr>
              <p:cNvSpPr txBox="1"/>
              <p:nvPr/>
            </p:nvSpPr>
            <p:spPr>
              <a:xfrm>
                <a:off x="5960094" y="4225369"/>
                <a:ext cx="2031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≈0.151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ABB7671-939C-264E-B95A-EDF3E2F3C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94" y="4225369"/>
                <a:ext cx="2031197" cy="461665"/>
              </a:xfrm>
              <a:prstGeom prst="rect">
                <a:avLst/>
              </a:prstGeom>
              <a:blipFill>
                <a:blip r:embed="rId8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D60CE00-CAB7-D348-AC2B-61850B1F8694}"/>
                  </a:ext>
                </a:extLst>
              </p:cNvPr>
              <p:cNvSpPr txBox="1"/>
              <p:nvPr/>
            </p:nvSpPr>
            <p:spPr>
              <a:xfrm>
                <a:off x="7977153" y="4225274"/>
                <a:ext cx="2031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≈0.048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D60CE00-CAB7-D348-AC2B-61850B1F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153" y="4225274"/>
                <a:ext cx="2031197" cy="461665"/>
              </a:xfrm>
              <a:prstGeom prst="rect">
                <a:avLst/>
              </a:prstGeom>
              <a:blipFill>
                <a:blip r:embed="rId9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58EB171-DB1B-3142-95E3-0D1DF265A535}"/>
              </a:ext>
            </a:extLst>
          </p:cNvPr>
          <p:cNvSpPr txBox="1"/>
          <p:nvPr/>
        </p:nvSpPr>
        <p:spPr>
          <a:xfrm>
            <a:off x="1289153" y="5201587"/>
            <a:ext cx="887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Well, the one we’ve been using of course!</a:t>
            </a:r>
          </a:p>
          <a:p>
            <a:r>
              <a:rPr lang="en-US" dirty="0">
                <a:latin typeface="Helvetica" pitchFamily="2" charset="0"/>
              </a:rPr>
              <a:t>But now we know *why* we’ve been using it! It buys us the most information.</a:t>
            </a:r>
          </a:p>
        </p:txBody>
      </p:sp>
    </p:spTree>
    <p:extLst>
      <p:ext uri="{BB962C8B-B14F-4D97-AF65-F5344CB8AC3E}">
        <p14:creationId xmlns:p14="http://schemas.microsoft.com/office/powerpoint/2010/main" val="10698262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Input: a table of examples.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Output: a decision tree.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all examples have the same class label: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that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there are no more attributes to choose from: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the majority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Choose an attribute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  Create a non-leaf node for it.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Split the table into smaller tables for each value of the attribute.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Recursively call this algorithm for each child + smaller table.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F3B81-DF64-EF4D-A7A4-E4426CD65991}"/>
              </a:ext>
            </a:extLst>
          </p:cNvPr>
          <p:cNvSpPr txBox="1"/>
          <p:nvPr/>
        </p:nvSpPr>
        <p:spPr>
          <a:xfrm>
            <a:off x="8895060" y="1036689"/>
            <a:ext cx="290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So we can finally take this Choose an Attribute line…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D8B02-CC7C-5A1D-7F64-F85D9105D475}"/>
              </a:ext>
            </a:extLst>
          </p:cNvPr>
          <p:cNvSpPr/>
          <p:nvPr/>
        </p:nvSpPr>
        <p:spPr>
          <a:xfrm>
            <a:off x="1556084" y="5069305"/>
            <a:ext cx="2518611" cy="433137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027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Input: a table of examples.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Output: a decision tree.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all examples have the same class label: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that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there are no more attributes to choose from: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the majority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Choose the attribute with highest information gain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 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non-leaf node for it.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Split the table into smaller tables for each value of the attribute.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Recursively call this algorithm for each child + smaller table.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F3B81-DF64-EF4D-A7A4-E4426CD65991}"/>
              </a:ext>
            </a:extLst>
          </p:cNvPr>
          <p:cNvSpPr txBox="1"/>
          <p:nvPr/>
        </p:nvSpPr>
        <p:spPr>
          <a:xfrm>
            <a:off x="8895060" y="1036689"/>
            <a:ext cx="2907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And refine it to this!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That tiny little adjustment belies a surprising amount of math!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26D8B5-0821-E4C2-CEB2-72C291F0C8D4}"/>
              </a:ext>
            </a:extLst>
          </p:cNvPr>
          <p:cNvSpPr/>
          <p:nvPr/>
        </p:nvSpPr>
        <p:spPr>
          <a:xfrm>
            <a:off x="1540042" y="4764505"/>
            <a:ext cx="5374105" cy="433137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9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To classify an observation using a decision tree: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Start at the root node.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Until a leaf node is reached: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Follow the edge corresponding to the observation’s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value for the current node’s attribute.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Return the value of the leaf node.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9D9A8-A736-D040-AD60-816AD277E1ED}"/>
              </a:ext>
            </a:extLst>
          </p:cNvPr>
          <p:cNvSpPr txBox="1"/>
          <p:nvPr/>
        </p:nvSpPr>
        <p:spPr>
          <a:xfrm>
            <a:off x="1066800" y="5846074"/>
            <a:ext cx="953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Maybe the simplest algorithm yet! Instead of highlights, let’s just walk through an example. </a:t>
            </a:r>
          </a:p>
        </p:txBody>
      </p:sp>
    </p:spTree>
    <p:extLst>
      <p:ext uri="{BB962C8B-B14F-4D97-AF65-F5344CB8AC3E}">
        <p14:creationId xmlns:p14="http://schemas.microsoft.com/office/powerpoint/2010/main" val="38930442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47" y="2103120"/>
            <a:ext cx="10058401" cy="411228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Helvetica" pitchFamily="2" charset="0"/>
              </a:rPr>
              <a:t>Decision Trees, like all supervised learning tools, are prone to overfitting.</a:t>
            </a:r>
          </a:p>
          <a:p>
            <a:r>
              <a:rPr lang="en-US" sz="2400" dirty="0">
                <a:latin typeface="Helvetica" pitchFamily="2" charset="0"/>
              </a:rPr>
              <a:t>Remember: overfitting means finding patterns in your training data that do not actually exist in the actual problem.</a:t>
            </a:r>
          </a:p>
          <a:p>
            <a:pPr lvl="1"/>
            <a:r>
              <a:rPr lang="en-US" sz="2200" dirty="0">
                <a:latin typeface="Helvetica" pitchFamily="2" charset="0"/>
              </a:rPr>
              <a:t>For example – our decision tree says that if the outlook is outcast, return “yes tennis”</a:t>
            </a:r>
          </a:p>
          <a:p>
            <a:pPr lvl="2"/>
            <a:r>
              <a:rPr lang="en-US" sz="2100" dirty="0">
                <a:latin typeface="Helvetica" pitchFamily="2" charset="0"/>
              </a:rPr>
              <a:t>Probably not actually a “real” pattern in real life, but it fits with our training data!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This can be corrected by </a:t>
            </a:r>
            <a:r>
              <a:rPr lang="en-US" sz="2400" b="1" dirty="0">
                <a:latin typeface="Helvetica" pitchFamily="2" charset="0"/>
              </a:rPr>
              <a:t>pruning</a:t>
            </a:r>
            <a:r>
              <a:rPr lang="en-US" sz="2400" dirty="0">
                <a:latin typeface="Helvetica" pitchFamily="2" charset="0"/>
              </a:rPr>
              <a:t> the tree after it has been constructed.</a:t>
            </a:r>
          </a:p>
          <a:p>
            <a:r>
              <a:rPr lang="en-US" sz="2400" dirty="0">
                <a:latin typeface="Helvetica" pitchFamily="2" charset="0"/>
              </a:rPr>
              <a:t>Pruned trees are often smaller, making them easier to understand. They also generalize better!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3608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47" y="2103120"/>
            <a:ext cx="10058401" cy="411228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Helvetica" pitchFamily="2" charset="0"/>
              </a:rPr>
              <a:t>The goal is to remove attribute nodes which only exist because of noise in the training data.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For such nodes, information gain is close to 0.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Take this guy: </a:t>
            </a:r>
          </a:p>
          <a:p>
            <a:pPr marL="0" indent="0">
              <a:buNone/>
            </a:pPr>
            <a:r>
              <a:rPr lang="en-US" sz="2400" dirty="0">
                <a:latin typeface="Helvetica" pitchFamily="2" charset="0"/>
              </a:rPr>
              <a:t>  the parent is 2/3 “yes”, 1/3 “no”</a:t>
            </a:r>
          </a:p>
          <a:p>
            <a:pPr marL="0" indent="0">
              <a:buNone/>
            </a:pPr>
            <a:r>
              <a:rPr lang="en-US" sz="2400" dirty="0">
                <a:latin typeface="Helvetica" pitchFamily="2" charset="0"/>
              </a:rPr>
              <a:t>  And both children are 2/3 “yes”, 1/3 “no”</a:t>
            </a:r>
          </a:p>
          <a:p>
            <a:pPr marL="0" indent="0">
              <a:buNone/>
            </a:pPr>
            <a:r>
              <a:rPr lang="en-US" sz="2400" dirty="0">
                <a:latin typeface="Helvetica" pitchFamily="2" charset="0"/>
              </a:rPr>
              <a:t>  This attribute didn’t really teach us anything!</a:t>
            </a:r>
            <a:endParaRPr lang="en-US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B5CB5B-928C-014E-986A-D25E1AD1956C}"/>
              </a:ext>
            </a:extLst>
          </p:cNvPr>
          <p:cNvGrpSpPr/>
          <p:nvPr/>
        </p:nvGrpSpPr>
        <p:grpSpPr>
          <a:xfrm>
            <a:off x="7988584" y="3181345"/>
            <a:ext cx="2791622" cy="2772360"/>
            <a:chOff x="7988584" y="3181345"/>
            <a:chExt cx="2791622" cy="2772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5F91C736-F663-4047-A35D-4CCA0008708F}"/>
                    </a:ext>
                  </a:extLst>
                </p:cNvPr>
                <p:cNvSpPr/>
                <p:nvPr/>
              </p:nvSpPr>
              <p:spPr>
                <a:xfrm>
                  <a:off x="8432510" y="4195962"/>
                  <a:ext cx="1837678" cy="6303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𝐴𝑡𝑡𝑟𝑖𝑏𝑢𝑡𝑒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5F91C736-F663-4047-A35D-4CCA000870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510" y="4195962"/>
                  <a:ext cx="1837678" cy="630315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49D7FC1-C7CB-EC44-BD19-ABAE97440B98}"/>
                </a:ext>
              </a:extLst>
            </p:cNvPr>
            <p:cNvCxnSpPr>
              <a:stCxn id="4" idx="3"/>
              <a:endCxn id="10" idx="0"/>
            </p:cNvCxnSpPr>
            <p:nvPr/>
          </p:nvCxnSpPr>
          <p:spPr>
            <a:xfrm flipH="1">
              <a:off x="8475567" y="4733970"/>
              <a:ext cx="226065" cy="5176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EC8269-D7E7-0F42-9B4E-AD95E92BE418}"/>
                </a:ext>
              </a:extLst>
            </p:cNvPr>
            <p:cNvCxnSpPr>
              <a:stCxn id="4" idx="5"/>
              <a:endCxn id="21" idx="0"/>
            </p:cNvCxnSpPr>
            <p:nvPr/>
          </p:nvCxnSpPr>
          <p:spPr>
            <a:xfrm>
              <a:off x="10001066" y="4733970"/>
              <a:ext cx="292157" cy="5176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0ED94E-34B1-8A4D-AB1D-934CB0B2E30E}"/>
                </a:ext>
              </a:extLst>
            </p:cNvPr>
            <p:cNvSpPr/>
            <p:nvPr/>
          </p:nvSpPr>
          <p:spPr>
            <a:xfrm>
              <a:off x="8050304" y="5289286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EC45F1-B16F-C84D-BAD4-0A53A610E69A}"/>
                </a:ext>
              </a:extLst>
            </p:cNvPr>
            <p:cNvSpPr/>
            <p:nvPr/>
          </p:nvSpPr>
          <p:spPr>
            <a:xfrm>
              <a:off x="8492615" y="5289286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00140E-E9D9-504C-8A66-1DD739239B2C}"/>
                </a:ext>
              </a:extLst>
            </p:cNvPr>
            <p:cNvSpPr/>
            <p:nvPr/>
          </p:nvSpPr>
          <p:spPr>
            <a:xfrm>
              <a:off x="8273793" y="5632670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B5C0ED8-31BD-D344-A567-432D99ED713C}"/>
                </a:ext>
              </a:extLst>
            </p:cNvPr>
            <p:cNvSpPr/>
            <p:nvPr/>
          </p:nvSpPr>
          <p:spPr>
            <a:xfrm>
              <a:off x="7988584" y="5251594"/>
              <a:ext cx="973966" cy="702111"/>
            </a:xfrm>
            <a:prstGeom prst="roundRect">
              <a:avLst>
                <a:gd name="adj" fmla="val 6587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F27139-10E0-6141-89D1-75411046F388}"/>
                </a:ext>
              </a:extLst>
            </p:cNvPr>
            <p:cNvSpPr/>
            <p:nvPr/>
          </p:nvSpPr>
          <p:spPr>
            <a:xfrm>
              <a:off x="8436891" y="3308392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30812C-356D-2346-93D8-66A22AE2666C}"/>
                </a:ext>
              </a:extLst>
            </p:cNvPr>
            <p:cNvSpPr/>
            <p:nvPr/>
          </p:nvSpPr>
          <p:spPr>
            <a:xfrm>
              <a:off x="8920837" y="3308391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292909-F05D-7145-81BE-3F967F378EA0}"/>
                </a:ext>
              </a:extLst>
            </p:cNvPr>
            <p:cNvSpPr/>
            <p:nvPr/>
          </p:nvSpPr>
          <p:spPr>
            <a:xfrm>
              <a:off x="9404783" y="3308391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D2B36B-86D8-E04F-A5B8-7EE08D813ACE}"/>
                </a:ext>
              </a:extLst>
            </p:cNvPr>
            <p:cNvSpPr/>
            <p:nvPr/>
          </p:nvSpPr>
          <p:spPr>
            <a:xfrm>
              <a:off x="9888729" y="3308391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A9C57D-B412-CF42-8345-C45D2790C9D1}"/>
                </a:ext>
              </a:extLst>
            </p:cNvPr>
            <p:cNvSpPr/>
            <p:nvPr/>
          </p:nvSpPr>
          <p:spPr>
            <a:xfrm>
              <a:off x="8909819" y="3651775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0D3F21-8E7F-5C43-A8E1-20EDE1FB0C24}"/>
                </a:ext>
              </a:extLst>
            </p:cNvPr>
            <p:cNvSpPr/>
            <p:nvPr/>
          </p:nvSpPr>
          <p:spPr>
            <a:xfrm>
              <a:off x="9393765" y="3651774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D7CF06B-EC9B-BC49-9265-130E8F13FE0F}"/>
                </a:ext>
              </a:extLst>
            </p:cNvPr>
            <p:cNvSpPr/>
            <p:nvPr/>
          </p:nvSpPr>
          <p:spPr>
            <a:xfrm>
              <a:off x="8321448" y="3181345"/>
              <a:ext cx="2087610" cy="880721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5288A1-2822-DC4A-83B4-532EE31662C9}"/>
                </a:ext>
              </a:extLst>
            </p:cNvPr>
            <p:cNvSpPr/>
            <p:nvPr/>
          </p:nvSpPr>
          <p:spPr>
            <a:xfrm>
              <a:off x="9867960" y="5289286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17938C-FD39-3542-AEFB-808E9E4378BB}"/>
                </a:ext>
              </a:extLst>
            </p:cNvPr>
            <p:cNvSpPr/>
            <p:nvPr/>
          </p:nvSpPr>
          <p:spPr>
            <a:xfrm>
              <a:off x="10310271" y="5289286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3F6AF1-8AB4-5247-A962-48EFAA66566D}"/>
                </a:ext>
              </a:extLst>
            </p:cNvPr>
            <p:cNvSpPr/>
            <p:nvPr/>
          </p:nvSpPr>
          <p:spPr>
            <a:xfrm>
              <a:off x="10091449" y="5632670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A41245B-E697-8343-89FC-92B2BD689BA3}"/>
                </a:ext>
              </a:extLst>
            </p:cNvPr>
            <p:cNvSpPr/>
            <p:nvPr/>
          </p:nvSpPr>
          <p:spPr>
            <a:xfrm>
              <a:off x="9806240" y="5251594"/>
              <a:ext cx="973966" cy="702111"/>
            </a:xfrm>
            <a:prstGeom prst="roundRect">
              <a:avLst>
                <a:gd name="adj" fmla="val 6587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684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343D10-8F1A-0A4F-B881-3AEC7336F4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Helvetica" pitchFamily="2" charset="0"/>
                  </a:rPr>
                  <a:t>Pruning  (“chi squared”)  (pronounced “kai”)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343D10-8F1A-0A4F-B881-3AEC7336F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447" y="2103120"/>
                <a:ext cx="10058401" cy="4112286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latin typeface="Helvetica" pitchFamily="2" charset="0"/>
                  </a:rPr>
                  <a:t>Pruning uses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latin typeface="Helvetica" pitchFamily="2" charset="0"/>
                  </a:rPr>
                  <a:t>test for statistical significance to determine if a node should be pruned.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Given some observed distribution, we assume it occurred at random (the </a:t>
                </a:r>
                <a:r>
                  <a:rPr lang="en-US" sz="2400" b="1" dirty="0">
                    <a:latin typeface="Helvetica" pitchFamily="2" charset="0"/>
                  </a:rPr>
                  <a:t>null hypothesis</a:t>
                </a:r>
                <a:r>
                  <a:rPr lang="en-US" sz="2400" dirty="0">
                    <a:latin typeface="Helvetica" pitchFamily="2" charset="0"/>
                  </a:rPr>
                  <a:t>). A statistical significance test returns a </a:t>
                </a:r>
                <a:r>
                  <a:rPr lang="en-US" sz="2400" i="1" dirty="0">
                    <a:latin typeface="Helvetica" pitchFamily="2" charset="0"/>
                  </a:rPr>
                  <a:t>p</a:t>
                </a:r>
                <a:r>
                  <a:rPr lang="en-US" sz="2400" dirty="0">
                    <a:latin typeface="Helvetica" pitchFamily="2" charset="0"/>
                  </a:rPr>
                  <a:t>-value, which indicates the likelihood that the observed distribution would occur by chance.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 A low </a:t>
                </a:r>
                <a:r>
                  <a:rPr lang="en-US" sz="2400" i="1" dirty="0">
                    <a:latin typeface="Helvetica" pitchFamily="2" charset="0"/>
                  </a:rPr>
                  <a:t>p</a:t>
                </a:r>
                <a:r>
                  <a:rPr lang="en-US" sz="2400" dirty="0">
                    <a:latin typeface="Helvetica" pitchFamily="2" charset="0"/>
                  </a:rPr>
                  <a:t>-value means it is unlikely that it would happen by chance. Typically the threshold used is 0.05; if p is lower than the threshold, we reject the null hypothesis, and assume the observed distribution did not happen by chance. “p is low, null must go!”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447" y="2103120"/>
                <a:ext cx="10058401" cy="4112286"/>
              </a:xfrm>
              <a:blipFill>
                <a:blip r:embed="rId4"/>
                <a:stretch>
                  <a:fillRect l="-757" r="-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0202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Need for Pruning?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47" y="2103120"/>
            <a:ext cx="10058401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Since pruning removes nodes with low information gain…</a:t>
            </a:r>
          </a:p>
          <a:p>
            <a:r>
              <a:rPr lang="en-US" sz="2400" dirty="0">
                <a:latin typeface="Helvetica" pitchFamily="2" charset="0"/>
              </a:rPr>
              <a:t>Why not just avoid those nodes when building the tree in the first place?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Because this does not allow us to recognize meaningful combinations of attributes!</a:t>
            </a:r>
          </a:p>
          <a:p>
            <a:r>
              <a:rPr lang="en-US" sz="2400" dirty="0">
                <a:latin typeface="Helvetica" pitchFamily="2" charset="0"/>
              </a:rPr>
              <a:t>Perhaps the tree splits poorly on Attribute one, but this then enables it to split well on Attribute two. Such combinations would be missed!</a:t>
            </a:r>
          </a:p>
          <a:p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Build Then Prune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786" y="4102029"/>
            <a:ext cx="4491413" cy="2403701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Helvetica" pitchFamily="2" charset="0"/>
              </a:rPr>
              <a:t>Consider the XOR function. It has two attributes, A and B.</a:t>
            </a:r>
          </a:p>
          <a:p>
            <a:r>
              <a:rPr lang="en-US" sz="2400" dirty="0">
                <a:latin typeface="Helvetica" pitchFamily="2" charset="0"/>
              </a:rPr>
              <a:t>Is Splitting on A a good choice?</a:t>
            </a:r>
          </a:p>
          <a:p>
            <a:r>
              <a:rPr lang="en-US" sz="2400" dirty="0">
                <a:latin typeface="Helvetica" pitchFamily="2" charset="0"/>
              </a:rPr>
              <a:t>Not particularly! The resulting groups have high entropy!</a:t>
            </a:r>
          </a:p>
          <a:p>
            <a:endParaRPr lang="en-US" sz="2400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921D9BD-267E-F74D-9C64-472A11CAB23B}"/>
                  </a:ext>
                </a:extLst>
              </p:cNvPr>
              <p:cNvSpPr/>
              <p:nvPr/>
            </p:nvSpPr>
            <p:spPr>
              <a:xfrm>
                <a:off x="1824455" y="2912564"/>
                <a:ext cx="919406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921D9BD-267E-F74D-9C64-472A11CAB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55" y="2912564"/>
                <a:ext cx="919406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8E1DF92-532C-8948-9BB4-8D6DAFC77D37}"/>
              </a:ext>
            </a:extLst>
          </p:cNvPr>
          <p:cNvSpPr/>
          <p:nvPr/>
        </p:nvSpPr>
        <p:spPr>
          <a:xfrm>
            <a:off x="1853846" y="2051886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185B0-6A56-C04E-86B9-55A866FDC3AA}"/>
              </a:ext>
            </a:extLst>
          </p:cNvPr>
          <p:cNvSpPr/>
          <p:nvPr/>
        </p:nvSpPr>
        <p:spPr>
          <a:xfrm>
            <a:off x="2296157" y="2051886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DDABC-1169-FD43-BE20-FCF86DDA7BC2}"/>
              </a:ext>
            </a:extLst>
          </p:cNvPr>
          <p:cNvSpPr/>
          <p:nvPr/>
        </p:nvSpPr>
        <p:spPr>
          <a:xfrm>
            <a:off x="1853846" y="2395270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8FB02B-DA09-5E4D-A3C8-7C3424929102}"/>
              </a:ext>
            </a:extLst>
          </p:cNvPr>
          <p:cNvSpPr/>
          <p:nvPr/>
        </p:nvSpPr>
        <p:spPr>
          <a:xfrm>
            <a:off x="1792126" y="2014194"/>
            <a:ext cx="973966" cy="702111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02D105-3406-FD47-9A66-E0E386CEC114}"/>
              </a:ext>
            </a:extLst>
          </p:cNvPr>
          <p:cNvSpPr/>
          <p:nvPr/>
        </p:nvSpPr>
        <p:spPr>
          <a:xfrm>
            <a:off x="2296157" y="2395270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EEF230-4550-FD4D-BDDB-095D33D4B563}"/>
              </a:ext>
            </a:extLst>
          </p:cNvPr>
          <p:cNvCxnSpPr/>
          <p:nvPr/>
        </p:nvCxnSpPr>
        <p:spPr>
          <a:xfrm flipH="1">
            <a:off x="1553783" y="3438185"/>
            <a:ext cx="413096" cy="49944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5F01CD-948D-304D-A12D-4733CF96CA5F}"/>
              </a:ext>
            </a:extLst>
          </p:cNvPr>
          <p:cNvCxnSpPr/>
          <p:nvPr/>
        </p:nvCxnSpPr>
        <p:spPr>
          <a:xfrm>
            <a:off x="2626124" y="3438185"/>
            <a:ext cx="413096" cy="49944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AD9D3C6-1892-454B-B4AA-DD628F7AFD9E}"/>
              </a:ext>
            </a:extLst>
          </p:cNvPr>
          <p:cNvSpPr/>
          <p:nvPr/>
        </p:nvSpPr>
        <p:spPr>
          <a:xfrm>
            <a:off x="1570831" y="4102031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DF64E-5C9C-A547-BA1B-F0F51141516E}"/>
              </a:ext>
            </a:extLst>
          </p:cNvPr>
          <p:cNvSpPr/>
          <p:nvPr/>
        </p:nvSpPr>
        <p:spPr>
          <a:xfrm>
            <a:off x="1128520" y="4102031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F0D89C4-33DF-B548-ABBC-7E28CEFFE4CD}"/>
              </a:ext>
            </a:extLst>
          </p:cNvPr>
          <p:cNvSpPr/>
          <p:nvPr/>
        </p:nvSpPr>
        <p:spPr>
          <a:xfrm>
            <a:off x="1066800" y="4052464"/>
            <a:ext cx="973966" cy="3771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992B4C-BFE7-4643-ABA7-D81AA7FF4384}"/>
              </a:ext>
            </a:extLst>
          </p:cNvPr>
          <p:cNvSpPr/>
          <p:nvPr/>
        </p:nvSpPr>
        <p:spPr>
          <a:xfrm>
            <a:off x="2613957" y="4102031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FA9C2-D803-7F4E-A9B8-A67A6A479A2C}"/>
              </a:ext>
            </a:extLst>
          </p:cNvPr>
          <p:cNvSpPr/>
          <p:nvPr/>
        </p:nvSpPr>
        <p:spPr>
          <a:xfrm>
            <a:off x="3058204" y="4102030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69C4D3-33E2-D041-B46A-E0391DA881B0}"/>
              </a:ext>
            </a:extLst>
          </p:cNvPr>
          <p:cNvSpPr/>
          <p:nvPr/>
        </p:nvSpPr>
        <p:spPr>
          <a:xfrm>
            <a:off x="2552237" y="4052464"/>
            <a:ext cx="973966" cy="3771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7D2701-DA21-5944-89E7-FDB91B7303F4}"/>
                  </a:ext>
                </a:extLst>
              </p:cNvPr>
              <p:cNvSpPr txBox="1"/>
              <p:nvPr/>
            </p:nvSpPr>
            <p:spPr>
              <a:xfrm>
                <a:off x="1426321" y="3382631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7D2701-DA21-5944-89E7-FDB91B73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21" y="3382631"/>
                <a:ext cx="3658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D273FB-B196-DB47-93F0-52B2A53CB8F4}"/>
                  </a:ext>
                </a:extLst>
              </p:cNvPr>
              <p:cNvSpPr txBox="1"/>
              <p:nvPr/>
            </p:nvSpPr>
            <p:spPr>
              <a:xfrm>
                <a:off x="2792836" y="338168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D273FB-B196-DB47-93F0-52B2A53C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836" y="3381681"/>
                <a:ext cx="36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B5F2F1A-BAC9-5B4C-9EB3-9B6CE564A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397366"/>
              </p:ext>
            </p:extLst>
          </p:nvPr>
        </p:nvGraphicFramePr>
        <p:xfrm>
          <a:off x="6740418" y="1901893"/>
          <a:ext cx="265874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9687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A</a:t>
                      </a:r>
                      <a:r>
                        <a:rPr lang="en-US" baseline="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</a:t>
                      </a:r>
                      <a:r>
                        <a:rPr lang="en-US" baseline="0" dirty="0" err="1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xor</a:t>
                      </a:r>
                      <a:r>
                        <a:rPr lang="en-US" baseline="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B</a:t>
                      </a:r>
                      <a:endParaRPr lang="en-US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2990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Build Then Prune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786" y="4102029"/>
            <a:ext cx="4491413" cy="240370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" pitchFamily="2" charset="0"/>
              </a:rPr>
              <a:t>What about splitting on B?</a:t>
            </a:r>
          </a:p>
          <a:p>
            <a:r>
              <a:rPr lang="en-US" sz="2400" dirty="0">
                <a:latin typeface="Helvetica" pitchFamily="2" charset="0"/>
              </a:rPr>
              <a:t>Still no, for the exact same reason!</a:t>
            </a:r>
          </a:p>
          <a:p>
            <a:r>
              <a:rPr lang="en-US" sz="2400" dirty="0">
                <a:latin typeface="Helvetica" pitchFamily="2" charset="0"/>
              </a:rPr>
              <a:t>Does this mean there are no good splits we can make?</a:t>
            </a:r>
          </a:p>
          <a:p>
            <a:endParaRPr lang="en-US" sz="2400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921D9BD-267E-F74D-9C64-472A11CAB23B}"/>
                  </a:ext>
                </a:extLst>
              </p:cNvPr>
              <p:cNvSpPr/>
              <p:nvPr/>
            </p:nvSpPr>
            <p:spPr>
              <a:xfrm>
                <a:off x="1824455" y="2912564"/>
                <a:ext cx="919406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921D9BD-267E-F74D-9C64-472A11CAB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55" y="2912564"/>
                <a:ext cx="919406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8E1DF92-532C-8948-9BB4-8D6DAFC77D37}"/>
              </a:ext>
            </a:extLst>
          </p:cNvPr>
          <p:cNvSpPr/>
          <p:nvPr/>
        </p:nvSpPr>
        <p:spPr>
          <a:xfrm>
            <a:off x="1853846" y="2051886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185B0-6A56-C04E-86B9-55A866FDC3AA}"/>
              </a:ext>
            </a:extLst>
          </p:cNvPr>
          <p:cNvSpPr/>
          <p:nvPr/>
        </p:nvSpPr>
        <p:spPr>
          <a:xfrm>
            <a:off x="2296157" y="2051886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DDABC-1169-FD43-BE20-FCF86DDA7BC2}"/>
              </a:ext>
            </a:extLst>
          </p:cNvPr>
          <p:cNvSpPr/>
          <p:nvPr/>
        </p:nvSpPr>
        <p:spPr>
          <a:xfrm>
            <a:off x="1853846" y="2395270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8FB02B-DA09-5E4D-A3C8-7C3424929102}"/>
              </a:ext>
            </a:extLst>
          </p:cNvPr>
          <p:cNvSpPr/>
          <p:nvPr/>
        </p:nvSpPr>
        <p:spPr>
          <a:xfrm>
            <a:off x="1792126" y="2014194"/>
            <a:ext cx="973966" cy="702111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02D105-3406-FD47-9A66-E0E386CEC114}"/>
              </a:ext>
            </a:extLst>
          </p:cNvPr>
          <p:cNvSpPr/>
          <p:nvPr/>
        </p:nvSpPr>
        <p:spPr>
          <a:xfrm>
            <a:off x="2296157" y="2395270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EEF230-4550-FD4D-BDDB-095D33D4B563}"/>
              </a:ext>
            </a:extLst>
          </p:cNvPr>
          <p:cNvCxnSpPr/>
          <p:nvPr/>
        </p:nvCxnSpPr>
        <p:spPr>
          <a:xfrm flipH="1">
            <a:off x="1553783" y="3438185"/>
            <a:ext cx="413096" cy="49944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5F01CD-948D-304D-A12D-4733CF96CA5F}"/>
              </a:ext>
            </a:extLst>
          </p:cNvPr>
          <p:cNvCxnSpPr/>
          <p:nvPr/>
        </p:nvCxnSpPr>
        <p:spPr>
          <a:xfrm>
            <a:off x="2626124" y="3438185"/>
            <a:ext cx="413096" cy="49944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AD9D3C6-1892-454B-B4AA-DD628F7AFD9E}"/>
              </a:ext>
            </a:extLst>
          </p:cNvPr>
          <p:cNvSpPr/>
          <p:nvPr/>
        </p:nvSpPr>
        <p:spPr>
          <a:xfrm>
            <a:off x="1570831" y="4102031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DF64E-5C9C-A547-BA1B-F0F51141516E}"/>
              </a:ext>
            </a:extLst>
          </p:cNvPr>
          <p:cNvSpPr/>
          <p:nvPr/>
        </p:nvSpPr>
        <p:spPr>
          <a:xfrm>
            <a:off x="1128520" y="4102031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F0D89C4-33DF-B548-ABBC-7E28CEFFE4CD}"/>
              </a:ext>
            </a:extLst>
          </p:cNvPr>
          <p:cNvSpPr/>
          <p:nvPr/>
        </p:nvSpPr>
        <p:spPr>
          <a:xfrm>
            <a:off x="1066800" y="4052464"/>
            <a:ext cx="973966" cy="3771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992B4C-BFE7-4643-ABA7-D81AA7FF4384}"/>
              </a:ext>
            </a:extLst>
          </p:cNvPr>
          <p:cNvSpPr/>
          <p:nvPr/>
        </p:nvSpPr>
        <p:spPr>
          <a:xfrm>
            <a:off x="2613957" y="4102031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FA9C2-D803-7F4E-A9B8-A67A6A479A2C}"/>
              </a:ext>
            </a:extLst>
          </p:cNvPr>
          <p:cNvSpPr/>
          <p:nvPr/>
        </p:nvSpPr>
        <p:spPr>
          <a:xfrm>
            <a:off x="3058204" y="4102030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69C4D3-33E2-D041-B46A-E0391DA881B0}"/>
              </a:ext>
            </a:extLst>
          </p:cNvPr>
          <p:cNvSpPr/>
          <p:nvPr/>
        </p:nvSpPr>
        <p:spPr>
          <a:xfrm>
            <a:off x="2552237" y="4052464"/>
            <a:ext cx="973966" cy="377126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7D2701-DA21-5944-89E7-FDB91B7303F4}"/>
                  </a:ext>
                </a:extLst>
              </p:cNvPr>
              <p:cNvSpPr txBox="1"/>
              <p:nvPr/>
            </p:nvSpPr>
            <p:spPr>
              <a:xfrm>
                <a:off x="1426321" y="3382631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7D2701-DA21-5944-89E7-FDB91B73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21" y="3382631"/>
                <a:ext cx="3658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D273FB-B196-DB47-93F0-52B2A53CB8F4}"/>
                  </a:ext>
                </a:extLst>
              </p:cNvPr>
              <p:cNvSpPr txBox="1"/>
              <p:nvPr/>
            </p:nvSpPr>
            <p:spPr>
              <a:xfrm>
                <a:off x="2792836" y="3381681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D273FB-B196-DB47-93F0-52B2A53C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836" y="3381681"/>
                <a:ext cx="36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B5F2F1A-BAC9-5B4C-9EB3-9B6CE564AE4D}"/>
              </a:ext>
            </a:extLst>
          </p:cNvPr>
          <p:cNvGraphicFramePr>
            <a:graphicFrameLocks noGrp="1"/>
          </p:cNvGraphicFramePr>
          <p:nvPr/>
        </p:nvGraphicFramePr>
        <p:xfrm>
          <a:off x="6740418" y="1901893"/>
          <a:ext cx="265874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9687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A</a:t>
                      </a:r>
                      <a:r>
                        <a:rPr lang="en-US" baseline="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</a:t>
                      </a:r>
                      <a:r>
                        <a:rPr lang="en-US" baseline="0" dirty="0" err="1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xor</a:t>
                      </a:r>
                      <a:r>
                        <a:rPr lang="en-US" baseline="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B</a:t>
                      </a:r>
                      <a:endParaRPr lang="en-US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9127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Build Then Prune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786" y="4102029"/>
            <a:ext cx="4491413" cy="2403701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Helvetica" pitchFamily="2" charset="0"/>
              </a:rPr>
              <a:t>We can still make a perfectly accurate decision tree, but sometimes we have to make suboptimal decisions early which enable optimal decisions later!</a:t>
            </a:r>
          </a:p>
          <a:p>
            <a:endParaRPr lang="en-US" sz="2400" dirty="0"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B5F2F1A-BAC9-5B4C-9EB3-9B6CE564AE4D}"/>
              </a:ext>
            </a:extLst>
          </p:cNvPr>
          <p:cNvGraphicFramePr>
            <a:graphicFrameLocks noGrp="1"/>
          </p:cNvGraphicFramePr>
          <p:nvPr/>
        </p:nvGraphicFramePr>
        <p:xfrm>
          <a:off x="6740418" y="1901893"/>
          <a:ext cx="265874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9687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A</a:t>
                      </a:r>
                      <a:r>
                        <a:rPr lang="en-US" baseline="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</a:t>
                      </a:r>
                      <a:r>
                        <a:rPr lang="en-US" baseline="0" dirty="0" err="1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xor</a:t>
                      </a:r>
                      <a:r>
                        <a:rPr lang="en-US" baseline="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B</a:t>
                      </a:r>
                      <a:endParaRPr lang="en-US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B527EA6C-839B-F747-BB49-77F52B3982D3}"/>
              </a:ext>
            </a:extLst>
          </p:cNvPr>
          <p:cNvGrpSpPr/>
          <p:nvPr/>
        </p:nvGrpSpPr>
        <p:grpSpPr>
          <a:xfrm>
            <a:off x="824085" y="1993147"/>
            <a:ext cx="3937502" cy="3310732"/>
            <a:chOff x="276178" y="1870729"/>
            <a:chExt cx="3937502" cy="3310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5F22302-2F35-3E4A-8373-73CC89A89248}"/>
                    </a:ext>
                  </a:extLst>
                </p:cNvPr>
                <p:cNvSpPr/>
                <p:nvPr/>
              </p:nvSpPr>
              <p:spPr>
                <a:xfrm>
                  <a:off x="1790714" y="2769099"/>
                  <a:ext cx="919406" cy="6303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5F22302-2F35-3E4A-8373-73CC89A892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714" y="2769099"/>
                  <a:ext cx="919406" cy="630315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E42F4B-20CD-264A-8D27-9FE27FB716AB}"/>
                </a:ext>
              </a:extLst>
            </p:cNvPr>
            <p:cNvSpPr/>
            <p:nvPr/>
          </p:nvSpPr>
          <p:spPr>
            <a:xfrm>
              <a:off x="1820105" y="1908421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F2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C7B094-42FD-844F-9708-4124F8D8EA79}"/>
                </a:ext>
              </a:extLst>
            </p:cNvPr>
            <p:cNvSpPr/>
            <p:nvPr/>
          </p:nvSpPr>
          <p:spPr>
            <a:xfrm>
              <a:off x="2262416" y="1908421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F3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4D5B73-DFD7-6148-A7EB-8A1A55D84194}"/>
                </a:ext>
              </a:extLst>
            </p:cNvPr>
            <p:cNvSpPr/>
            <p:nvPr/>
          </p:nvSpPr>
          <p:spPr>
            <a:xfrm>
              <a:off x="1820105" y="2251805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F1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E1C7B9-CAA4-5A49-9BCE-C9BE9DDC3CD8}"/>
                </a:ext>
              </a:extLst>
            </p:cNvPr>
            <p:cNvSpPr/>
            <p:nvPr/>
          </p:nvSpPr>
          <p:spPr>
            <a:xfrm>
              <a:off x="1758385" y="1870729"/>
              <a:ext cx="973966" cy="702111"/>
            </a:xfrm>
            <a:prstGeom prst="roundRect">
              <a:avLst>
                <a:gd name="adj" fmla="val 6587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DEBE3A-D4D5-1B46-87F9-FB5AD21AB84B}"/>
                </a:ext>
              </a:extLst>
            </p:cNvPr>
            <p:cNvSpPr/>
            <p:nvPr/>
          </p:nvSpPr>
          <p:spPr>
            <a:xfrm>
              <a:off x="2262416" y="2251805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F4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3DD4358-960E-1B4A-B406-B61BFF90E2C5}"/>
                </a:ext>
              </a:extLst>
            </p:cNvPr>
            <p:cNvCxnSpPr/>
            <p:nvPr/>
          </p:nvCxnSpPr>
          <p:spPr>
            <a:xfrm flipH="1">
              <a:off x="1520042" y="3294720"/>
              <a:ext cx="413096" cy="49944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687E00F-E20E-D740-B8F9-ADE0050B40BC}"/>
                </a:ext>
              </a:extLst>
            </p:cNvPr>
            <p:cNvCxnSpPr/>
            <p:nvPr/>
          </p:nvCxnSpPr>
          <p:spPr>
            <a:xfrm>
              <a:off x="2592383" y="3294720"/>
              <a:ext cx="413096" cy="49944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9FA658D-DBB9-934F-8B27-9792D1EDA29B}"/>
                    </a:ext>
                  </a:extLst>
                </p:cNvPr>
                <p:cNvSpPr txBox="1"/>
                <p:nvPr/>
              </p:nvSpPr>
              <p:spPr>
                <a:xfrm>
                  <a:off x="1392580" y="3239166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9FA658D-DBB9-934F-8B27-9792D1EDA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580" y="3239166"/>
                  <a:ext cx="36580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B23DDB4-E907-2742-AB9A-DFE9D5129047}"/>
                    </a:ext>
                  </a:extLst>
                </p:cNvPr>
                <p:cNvSpPr txBox="1"/>
                <p:nvPr/>
              </p:nvSpPr>
              <p:spPr>
                <a:xfrm>
                  <a:off x="2759095" y="3238216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B23DDB4-E907-2742-AB9A-DFE9D51290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9095" y="3238216"/>
                  <a:ext cx="3658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B14955A-614C-BA4C-AEE3-DF2A8646F5F2}"/>
                    </a:ext>
                  </a:extLst>
                </p:cNvPr>
                <p:cNvSpPr/>
                <p:nvPr/>
              </p:nvSpPr>
              <p:spPr>
                <a:xfrm>
                  <a:off x="674312" y="3664435"/>
                  <a:ext cx="919406" cy="6303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B14955A-614C-BA4C-AEE3-DF2A8646F5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12" y="3664435"/>
                  <a:ext cx="919406" cy="630315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721992-F675-D04D-887A-EDA37D715490}"/>
                </a:ext>
              </a:extLst>
            </p:cNvPr>
            <p:cNvCxnSpPr/>
            <p:nvPr/>
          </p:nvCxnSpPr>
          <p:spPr>
            <a:xfrm>
              <a:off x="1475981" y="4190056"/>
              <a:ext cx="197379" cy="50778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1FD879-B815-104C-A56D-554FB5461D6C}"/>
                </a:ext>
              </a:extLst>
            </p:cNvPr>
            <p:cNvSpPr/>
            <p:nvPr/>
          </p:nvSpPr>
          <p:spPr>
            <a:xfrm>
              <a:off x="337898" y="4853902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F1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6ABE4E8-1C04-1446-9BAF-7266C1DB78C0}"/>
                </a:ext>
              </a:extLst>
            </p:cNvPr>
            <p:cNvSpPr/>
            <p:nvPr/>
          </p:nvSpPr>
          <p:spPr>
            <a:xfrm>
              <a:off x="276178" y="4804335"/>
              <a:ext cx="538645" cy="377126"/>
            </a:xfrm>
            <a:prstGeom prst="roundRect">
              <a:avLst>
                <a:gd name="adj" fmla="val 6587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5F330F4-8F40-D24D-A244-960DCCD9694B}"/>
                </a:ext>
              </a:extLst>
            </p:cNvPr>
            <p:cNvSpPr/>
            <p:nvPr/>
          </p:nvSpPr>
          <p:spPr>
            <a:xfrm>
              <a:off x="1471113" y="4853902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F2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0F6776F-9CFD-5848-8767-CB5248566948}"/>
                </a:ext>
              </a:extLst>
            </p:cNvPr>
            <p:cNvSpPr/>
            <p:nvPr/>
          </p:nvSpPr>
          <p:spPr>
            <a:xfrm>
              <a:off x="1409393" y="4804335"/>
              <a:ext cx="537623" cy="377126"/>
            </a:xfrm>
            <a:prstGeom prst="roundRect">
              <a:avLst>
                <a:gd name="adj" fmla="val 6587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801C9E1-4FA5-5E4C-A673-D447FDFF14AE}"/>
                    </a:ext>
                  </a:extLst>
                </p:cNvPr>
                <p:cNvSpPr txBox="1"/>
                <p:nvPr/>
              </p:nvSpPr>
              <p:spPr>
                <a:xfrm>
                  <a:off x="351489" y="4134502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801C9E1-4FA5-5E4C-A673-D447FDFF1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89" y="4134502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DBEF083-19E9-7F4E-BA17-B78C67E162B8}"/>
                    </a:ext>
                  </a:extLst>
                </p:cNvPr>
                <p:cNvSpPr txBox="1"/>
                <p:nvPr/>
              </p:nvSpPr>
              <p:spPr>
                <a:xfrm>
                  <a:off x="1509801" y="4133552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DBEF083-19E9-7F4E-BA17-B78C67E16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801" y="4133552"/>
                  <a:ext cx="36580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2A6CBC-D76E-3D44-A7D7-24571249640D}"/>
                </a:ext>
              </a:extLst>
            </p:cNvPr>
            <p:cNvCxnSpPr/>
            <p:nvPr/>
          </p:nvCxnSpPr>
          <p:spPr>
            <a:xfrm flipH="1">
              <a:off x="592268" y="4175852"/>
              <a:ext cx="197379" cy="50778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2C62815-3F01-9A4C-8BD6-B066718BC503}"/>
                    </a:ext>
                  </a:extLst>
                </p:cNvPr>
                <p:cNvSpPr/>
                <p:nvPr/>
              </p:nvSpPr>
              <p:spPr>
                <a:xfrm>
                  <a:off x="2940976" y="3662603"/>
                  <a:ext cx="919406" cy="6303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2C62815-3F01-9A4C-8BD6-B066718BC5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976" y="3662603"/>
                  <a:ext cx="919406" cy="6303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1E8F911-CA8B-D647-B35D-105C20ACA153}"/>
                </a:ext>
              </a:extLst>
            </p:cNvPr>
            <p:cNvCxnSpPr/>
            <p:nvPr/>
          </p:nvCxnSpPr>
          <p:spPr>
            <a:xfrm>
              <a:off x="3742645" y="4188224"/>
              <a:ext cx="197379" cy="50778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729A98BA-F7F0-CD41-8A56-5CCB3A30888D}"/>
                </a:ext>
              </a:extLst>
            </p:cNvPr>
            <p:cNvSpPr/>
            <p:nvPr/>
          </p:nvSpPr>
          <p:spPr>
            <a:xfrm>
              <a:off x="2542842" y="4802503"/>
              <a:ext cx="538645" cy="377126"/>
            </a:xfrm>
            <a:prstGeom prst="roundRect">
              <a:avLst>
                <a:gd name="adj" fmla="val 6587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14DA8-D446-7242-A047-32366B079EB8}"/>
                </a:ext>
              </a:extLst>
            </p:cNvPr>
            <p:cNvSpPr/>
            <p:nvPr/>
          </p:nvSpPr>
          <p:spPr>
            <a:xfrm>
              <a:off x="2600985" y="4852070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F3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A8FB464F-BCB2-CF45-A6EA-9E11603556EE}"/>
                </a:ext>
              </a:extLst>
            </p:cNvPr>
            <p:cNvSpPr/>
            <p:nvPr/>
          </p:nvSpPr>
          <p:spPr>
            <a:xfrm>
              <a:off x="3676057" y="4802503"/>
              <a:ext cx="537623" cy="377126"/>
            </a:xfrm>
            <a:prstGeom prst="roundRect">
              <a:avLst>
                <a:gd name="adj" fmla="val 6587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57F8406-349F-7F44-AEC9-7CA7924A6CD7}"/>
                    </a:ext>
                  </a:extLst>
                </p:cNvPr>
                <p:cNvSpPr txBox="1"/>
                <p:nvPr/>
              </p:nvSpPr>
              <p:spPr>
                <a:xfrm>
                  <a:off x="2618153" y="4132670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57F8406-349F-7F44-AEC9-7CA7924A6C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153" y="4132670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359C5D3-4AC7-9C4B-B60E-12C312A96855}"/>
                    </a:ext>
                  </a:extLst>
                </p:cNvPr>
                <p:cNvSpPr txBox="1"/>
                <p:nvPr/>
              </p:nvSpPr>
              <p:spPr>
                <a:xfrm>
                  <a:off x="3776465" y="413172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359C5D3-4AC7-9C4B-B60E-12C312A968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6465" y="4131720"/>
                  <a:ext cx="3658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D9BB23F-F2E0-8643-8F67-FBAEBFE5FB42}"/>
                </a:ext>
              </a:extLst>
            </p:cNvPr>
            <p:cNvCxnSpPr/>
            <p:nvPr/>
          </p:nvCxnSpPr>
          <p:spPr>
            <a:xfrm flipH="1">
              <a:off x="2858932" y="4174020"/>
              <a:ext cx="197379" cy="50778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DE354D-A4DA-F949-A12E-213940633F08}"/>
                </a:ext>
              </a:extLst>
            </p:cNvPr>
            <p:cNvSpPr/>
            <p:nvPr/>
          </p:nvSpPr>
          <p:spPr>
            <a:xfrm>
              <a:off x="3737777" y="4852070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F4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4494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/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/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/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/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/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/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/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/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39825-9405-364D-BBE1-331C8555859D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4389958" y="3506055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5EBB-0A20-364C-9C1A-8C7467C4056A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6526517" y="3506055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7158F-0C56-2A4E-AE7E-116980407321}"/>
              </a:ext>
            </a:extLst>
          </p:cNvPr>
          <p:cNvCxnSpPr>
            <a:stCxn id="4" idx="4"/>
            <a:endCxn id="9" idx="0"/>
          </p:cNvCxnSpPr>
          <p:nvPr/>
        </p:nvCxnSpPr>
        <p:spPr>
          <a:xfrm>
            <a:off x="5876800" y="3598362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5D03D1-E1C4-E041-98E6-C6B02C380A97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932373" y="4998553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4A880-7B54-0D44-994B-FC29E03C0CA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4389958" y="4998553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CB7F6-4432-364D-8DBF-5A19FE799256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7292789" y="4998552"/>
            <a:ext cx="70852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05D32-3F77-EE49-97E0-2B141B16B5EA}"/>
              </a:ext>
            </a:extLst>
          </p:cNvPr>
          <p:cNvCxnSpPr>
            <a:stCxn id="6" idx="5"/>
            <a:endCxn id="11" idx="0"/>
          </p:cNvCxnSpPr>
          <p:nvPr/>
        </p:nvCxnSpPr>
        <p:spPr>
          <a:xfrm>
            <a:off x="8663075" y="4998552"/>
            <a:ext cx="158153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/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/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/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/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/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/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/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6CA9592-7A30-6643-8FE9-37D4D0A24F0A}"/>
              </a:ext>
            </a:extLst>
          </p:cNvPr>
          <p:cNvSpPr txBox="1"/>
          <p:nvPr/>
        </p:nvSpPr>
        <p:spPr>
          <a:xfrm>
            <a:off x="3446094" y="166809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</a:t>
            </a:r>
            <a:r>
              <a:rPr lang="en-US" sz="28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F4B8D57-2E1B-D740-B9F7-247A954F5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093245"/>
              </p:ext>
            </p:extLst>
          </p:nvPr>
        </p:nvGraphicFramePr>
        <p:xfrm>
          <a:off x="5123768" y="1596447"/>
          <a:ext cx="63706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939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/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/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/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/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/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/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/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/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39825-9405-364D-BBE1-331C8555859D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4389958" y="3506055"/>
            <a:ext cx="837125" cy="104679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5EBB-0A20-364C-9C1A-8C7467C4056A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6526517" y="3506055"/>
            <a:ext cx="837124" cy="104679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7158F-0C56-2A4E-AE7E-116980407321}"/>
              </a:ext>
            </a:extLst>
          </p:cNvPr>
          <p:cNvCxnSpPr>
            <a:stCxn id="4" idx="4"/>
            <a:endCxn id="9" idx="0"/>
          </p:cNvCxnSpPr>
          <p:nvPr/>
        </p:nvCxnSpPr>
        <p:spPr>
          <a:xfrm>
            <a:off x="5876800" y="3598362"/>
            <a:ext cx="0" cy="94208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5D03D1-E1C4-E041-98E6-C6B02C380A97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932373" y="4998553"/>
            <a:ext cx="158151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4A880-7B54-0D44-994B-FC29E03C0CA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4389958" y="4998553"/>
            <a:ext cx="70854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CB7F6-4432-364D-8DBF-5A19FE799256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7292789" y="4998552"/>
            <a:ext cx="70852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05D32-3F77-EE49-97E0-2B141B16B5EA}"/>
              </a:ext>
            </a:extLst>
          </p:cNvPr>
          <p:cNvCxnSpPr>
            <a:stCxn id="6" idx="5"/>
            <a:endCxn id="11" idx="0"/>
          </p:cNvCxnSpPr>
          <p:nvPr/>
        </p:nvCxnSpPr>
        <p:spPr>
          <a:xfrm>
            <a:off x="8663075" y="4998552"/>
            <a:ext cx="158153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/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/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/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/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/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/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/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6CA9592-7A30-6643-8FE9-37D4D0A24F0A}"/>
              </a:ext>
            </a:extLst>
          </p:cNvPr>
          <p:cNvSpPr txBox="1"/>
          <p:nvPr/>
        </p:nvSpPr>
        <p:spPr>
          <a:xfrm>
            <a:off x="3446094" y="166809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</a:t>
            </a:r>
            <a:r>
              <a:rPr lang="en-US" sz="28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F4B8D57-2E1B-D740-B9F7-247A954F58F7}"/>
              </a:ext>
            </a:extLst>
          </p:cNvPr>
          <p:cNvGraphicFramePr>
            <a:graphicFrameLocks noGrp="1"/>
          </p:cNvGraphicFramePr>
          <p:nvPr/>
        </p:nvGraphicFramePr>
        <p:xfrm>
          <a:off x="5123768" y="1596447"/>
          <a:ext cx="63706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5CFCE7-B8D1-C941-BB9B-F685EA554478}"/>
              </a:ext>
            </a:extLst>
          </p:cNvPr>
          <p:cNvSpPr txBox="1"/>
          <p:nvPr/>
        </p:nvSpPr>
        <p:spPr>
          <a:xfrm>
            <a:off x="775282" y="3098539"/>
            <a:ext cx="296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at the root node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C9186F-2E9F-764F-8A95-E96B840B7B9B}"/>
              </a:ext>
            </a:extLst>
          </p:cNvPr>
          <p:cNvCxnSpPr>
            <a:stCxn id="3" idx="3"/>
            <a:endCxn id="4" idx="2"/>
          </p:cNvCxnSpPr>
          <p:nvPr/>
        </p:nvCxnSpPr>
        <p:spPr>
          <a:xfrm>
            <a:off x="3740241" y="3283205"/>
            <a:ext cx="1217720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8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/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/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/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/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/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/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/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/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39825-9405-364D-BBE1-331C8555859D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4389958" y="3506055"/>
            <a:ext cx="837125" cy="104679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5EBB-0A20-364C-9C1A-8C7467C4056A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6526517" y="3506055"/>
            <a:ext cx="837124" cy="104679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7158F-0C56-2A4E-AE7E-116980407321}"/>
              </a:ext>
            </a:extLst>
          </p:cNvPr>
          <p:cNvCxnSpPr>
            <a:stCxn id="4" idx="4"/>
            <a:endCxn id="9" idx="0"/>
          </p:cNvCxnSpPr>
          <p:nvPr/>
        </p:nvCxnSpPr>
        <p:spPr>
          <a:xfrm>
            <a:off x="5876800" y="3598362"/>
            <a:ext cx="0" cy="94208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5D03D1-E1C4-E041-98E6-C6B02C380A97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932373" y="4998553"/>
            <a:ext cx="158151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4A880-7B54-0D44-994B-FC29E03C0CA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4389958" y="4998553"/>
            <a:ext cx="70854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CB7F6-4432-364D-8DBF-5A19FE799256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7292789" y="4998552"/>
            <a:ext cx="70852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05D32-3F77-EE49-97E0-2B141B16B5EA}"/>
              </a:ext>
            </a:extLst>
          </p:cNvPr>
          <p:cNvCxnSpPr>
            <a:stCxn id="6" idx="5"/>
            <a:endCxn id="11" idx="0"/>
          </p:cNvCxnSpPr>
          <p:nvPr/>
        </p:nvCxnSpPr>
        <p:spPr>
          <a:xfrm>
            <a:off x="8663075" y="4998552"/>
            <a:ext cx="158153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/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/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/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/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/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/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/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6CA9592-7A30-6643-8FE9-37D4D0A24F0A}"/>
              </a:ext>
            </a:extLst>
          </p:cNvPr>
          <p:cNvSpPr txBox="1"/>
          <p:nvPr/>
        </p:nvSpPr>
        <p:spPr>
          <a:xfrm>
            <a:off x="3446094" y="166809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</a:t>
            </a:r>
            <a:r>
              <a:rPr lang="en-US" sz="28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F4B8D57-2E1B-D740-B9F7-247A954F58F7}"/>
              </a:ext>
            </a:extLst>
          </p:cNvPr>
          <p:cNvGraphicFramePr>
            <a:graphicFrameLocks noGrp="1"/>
          </p:cNvGraphicFramePr>
          <p:nvPr/>
        </p:nvGraphicFramePr>
        <p:xfrm>
          <a:off x="5123768" y="1596447"/>
          <a:ext cx="63706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5CFCE7-B8D1-C941-BB9B-F685EA554478}"/>
              </a:ext>
            </a:extLst>
          </p:cNvPr>
          <p:cNvSpPr txBox="1"/>
          <p:nvPr/>
        </p:nvSpPr>
        <p:spPr>
          <a:xfrm>
            <a:off x="437569" y="2815551"/>
            <a:ext cx="4074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Follow the edge corresponding to the observation’s value for the current node’s attribute.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C9186F-2E9F-764F-8A95-E96B840B7B9B}"/>
              </a:ext>
            </a:extLst>
          </p:cNvPr>
          <p:cNvCxnSpPr>
            <a:cxnSpLocks/>
            <a:stCxn id="3" idx="3"/>
            <a:endCxn id="4" idx="2"/>
          </p:cNvCxnSpPr>
          <p:nvPr/>
        </p:nvCxnSpPr>
        <p:spPr>
          <a:xfrm>
            <a:off x="4512417" y="3277216"/>
            <a:ext cx="445544" cy="598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12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/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/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/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/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/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/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/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/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39825-9405-364D-BBE1-331C8555859D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4389958" y="3506055"/>
            <a:ext cx="837125" cy="104679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5EBB-0A20-364C-9C1A-8C7467C4056A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6526517" y="3506055"/>
            <a:ext cx="837124" cy="104679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7158F-0C56-2A4E-AE7E-116980407321}"/>
              </a:ext>
            </a:extLst>
          </p:cNvPr>
          <p:cNvCxnSpPr>
            <a:stCxn id="4" idx="4"/>
            <a:endCxn id="9" idx="0"/>
          </p:cNvCxnSpPr>
          <p:nvPr/>
        </p:nvCxnSpPr>
        <p:spPr>
          <a:xfrm>
            <a:off x="5876800" y="3598362"/>
            <a:ext cx="0" cy="94208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5D03D1-E1C4-E041-98E6-C6B02C380A97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932373" y="4998553"/>
            <a:ext cx="158151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4A880-7B54-0D44-994B-FC29E03C0CA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4389958" y="4998553"/>
            <a:ext cx="70854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CB7F6-4432-364D-8DBF-5A19FE799256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7292789" y="4998552"/>
            <a:ext cx="70852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05D32-3F77-EE49-97E0-2B141B16B5EA}"/>
              </a:ext>
            </a:extLst>
          </p:cNvPr>
          <p:cNvCxnSpPr>
            <a:stCxn id="6" idx="5"/>
            <a:endCxn id="11" idx="0"/>
          </p:cNvCxnSpPr>
          <p:nvPr/>
        </p:nvCxnSpPr>
        <p:spPr>
          <a:xfrm>
            <a:off x="8663075" y="4998552"/>
            <a:ext cx="158153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/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/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/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/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/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/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/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6CA9592-7A30-6643-8FE9-37D4D0A24F0A}"/>
              </a:ext>
            </a:extLst>
          </p:cNvPr>
          <p:cNvSpPr txBox="1"/>
          <p:nvPr/>
        </p:nvSpPr>
        <p:spPr>
          <a:xfrm>
            <a:off x="3446094" y="166809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</a:t>
            </a:r>
            <a:r>
              <a:rPr lang="en-US" sz="28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F4B8D57-2E1B-D740-B9F7-247A954F5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745697"/>
              </p:ext>
            </p:extLst>
          </p:nvPr>
        </p:nvGraphicFramePr>
        <p:xfrm>
          <a:off x="5123768" y="1596447"/>
          <a:ext cx="63706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5CFCE7-B8D1-C941-BB9B-F685EA554478}"/>
              </a:ext>
            </a:extLst>
          </p:cNvPr>
          <p:cNvSpPr txBox="1"/>
          <p:nvPr/>
        </p:nvSpPr>
        <p:spPr>
          <a:xfrm>
            <a:off x="437569" y="2815551"/>
            <a:ext cx="4074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Follow the edge corresponding to the observation’s value for the current node’s attribute.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C9186F-2E9F-764F-8A95-E96B840B7B9B}"/>
              </a:ext>
            </a:extLst>
          </p:cNvPr>
          <p:cNvCxnSpPr>
            <a:cxnSpLocks/>
            <a:stCxn id="3" idx="3"/>
            <a:endCxn id="4" idx="2"/>
          </p:cNvCxnSpPr>
          <p:nvPr/>
        </p:nvCxnSpPr>
        <p:spPr>
          <a:xfrm>
            <a:off x="4512417" y="3277216"/>
            <a:ext cx="445544" cy="598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1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/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/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/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/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/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/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/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/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39825-9405-364D-BBE1-331C8555859D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4389958" y="3506055"/>
            <a:ext cx="837125" cy="10467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5EBB-0A20-364C-9C1A-8C7467C4056A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6526517" y="3506055"/>
            <a:ext cx="837124" cy="104679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7158F-0C56-2A4E-AE7E-116980407321}"/>
              </a:ext>
            </a:extLst>
          </p:cNvPr>
          <p:cNvCxnSpPr>
            <a:stCxn id="4" idx="4"/>
            <a:endCxn id="9" idx="0"/>
          </p:cNvCxnSpPr>
          <p:nvPr/>
        </p:nvCxnSpPr>
        <p:spPr>
          <a:xfrm>
            <a:off x="5876800" y="3598362"/>
            <a:ext cx="0" cy="94208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5D03D1-E1C4-E041-98E6-C6B02C380A97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932373" y="4998553"/>
            <a:ext cx="158151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4A880-7B54-0D44-994B-FC29E03C0CA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4389958" y="4998553"/>
            <a:ext cx="70854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CB7F6-4432-364D-8DBF-5A19FE799256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7292789" y="4998552"/>
            <a:ext cx="70852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05D32-3F77-EE49-97E0-2B141B16B5EA}"/>
              </a:ext>
            </a:extLst>
          </p:cNvPr>
          <p:cNvCxnSpPr>
            <a:stCxn id="6" idx="5"/>
            <a:endCxn id="11" idx="0"/>
          </p:cNvCxnSpPr>
          <p:nvPr/>
        </p:nvCxnSpPr>
        <p:spPr>
          <a:xfrm>
            <a:off x="8663075" y="4998552"/>
            <a:ext cx="158153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/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/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/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/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/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/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/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6CA9592-7A30-6643-8FE9-37D4D0A24F0A}"/>
              </a:ext>
            </a:extLst>
          </p:cNvPr>
          <p:cNvSpPr txBox="1"/>
          <p:nvPr/>
        </p:nvSpPr>
        <p:spPr>
          <a:xfrm>
            <a:off x="3446094" y="166809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</a:t>
            </a:r>
            <a:r>
              <a:rPr lang="en-US" sz="28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F4B8D57-2E1B-D740-B9F7-247A954F5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801741"/>
              </p:ext>
            </p:extLst>
          </p:nvPr>
        </p:nvGraphicFramePr>
        <p:xfrm>
          <a:off x="5123768" y="1596447"/>
          <a:ext cx="63706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5CFCE7-B8D1-C941-BB9B-F685EA554478}"/>
              </a:ext>
            </a:extLst>
          </p:cNvPr>
          <p:cNvSpPr txBox="1"/>
          <p:nvPr/>
        </p:nvSpPr>
        <p:spPr>
          <a:xfrm>
            <a:off x="437569" y="2815551"/>
            <a:ext cx="4074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Follow the edge corresponding to the observation’s value for the current node’s attribute.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C9186F-2E9F-764F-8A95-E96B840B7B9B}"/>
              </a:ext>
            </a:extLst>
          </p:cNvPr>
          <p:cNvCxnSpPr>
            <a:cxnSpLocks/>
            <a:stCxn id="3" idx="3"/>
            <a:endCxn id="4" idx="2"/>
          </p:cNvCxnSpPr>
          <p:nvPr/>
        </p:nvCxnSpPr>
        <p:spPr>
          <a:xfrm>
            <a:off x="4512417" y="3277216"/>
            <a:ext cx="445544" cy="598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279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/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shade val="50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shade val="50000"/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/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/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/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/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/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/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/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39825-9405-364D-BBE1-331C8555859D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4389958" y="3506055"/>
            <a:ext cx="837125" cy="1046797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5EBB-0A20-364C-9C1A-8C7467C4056A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6526517" y="3506055"/>
            <a:ext cx="837124" cy="1046796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7158F-0C56-2A4E-AE7E-116980407321}"/>
              </a:ext>
            </a:extLst>
          </p:cNvPr>
          <p:cNvCxnSpPr>
            <a:stCxn id="4" idx="4"/>
            <a:endCxn id="9" idx="0"/>
          </p:cNvCxnSpPr>
          <p:nvPr/>
        </p:nvCxnSpPr>
        <p:spPr>
          <a:xfrm>
            <a:off x="5876800" y="3598362"/>
            <a:ext cx="0" cy="942081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5D03D1-E1C4-E041-98E6-C6B02C380A97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932373" y="4998553"/>
            <a:ext cx="158151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4A880-7B54-0D44-994B-FC29E03C0CA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4389958" y="4998553"/>
            <a:ext cx="70854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CB7F6-4432-364D-8DBF-5A19FE799256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7292789" y="4998552"/>
            <a:ext cx="70852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05D32-3F77-EE49-97E0-2B141B16B5EA}"/>
              </a:ext>
            </a:extLst>
          </p:cNvPr>
          <p:cNvCxnSpPr>
            <a:stCxn id="6" idx="5"/>
            <a:endCxn id="11" idx="0"/>
          </p:cNvCxnSpPr>
          <p:nvPr/>
        </p:nvCxnSpPr>
        <p:spPr>
          <a:xfrm>
            <a:off x="8663075" y="4998552"/>
            <a:ext cx="158153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/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/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/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/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/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/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/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6CA9592-7A30-6643-8FE9-37D4D0A24F0A}"/>
              </a:ext>
            </a:extLst>
          </p:cNvPr>
          <p:cNvSpPr txBox="1"/>
          <p:nvPr/>
        </p:nvSpPr>
        <p:spPr>
          <a:xfrm>
            <a:off x="3446094" y="166809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</a:t>
            </a:r>
            <a:r>
              <a:rPr lang="en-US" sz="28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F4B8D57-2E1B-D740-B9F7-247A954F5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678593"/>
              </p:ext>
            </p:extLst>
          </p:nvPr>
        </p:nvGraphicFramePr>
        <p:xfrm>
          <a:off x="5123768" y="1596447"/>
          <a:ext cx="63706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5CFCE7-B8D1-C941-BB9B-F685EA554478}"/>
              </a:ext>
            </a:extLst>
          </p:cNvPr>
          <p:cNvSpPr txBox="1"/>
          <p:nvPr/>
        </p:nvSpPr>
        <p:spPr>
          <a:xfrm>
            <a:off x="940988" y="2876377"/>
            <a:ext cx="226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  <a:cs typeface="Consolas" panose="020B0609020204030204" pitchFamily="49" charset="0"/>
              </a:rPr>
              <a:t>Repeat for this node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C9186F-2E9F-764F-8A95-E96B840B7B9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343680" y="3283204"/>
            <a:ext cx="1396561" cy="117734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6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/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shade val="50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shade val="50000"/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/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/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/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/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/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/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/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39825-9405-364D-BBE1-331C8555859D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4389958" y="3506055"/>
            <a:ext cx="837125" cy="1046797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5EBB-0A20-364C-9C1A-8C7467C4056A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6526517" y="3506055"/>
            <a:ext cx="837124" cy="1046796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7158F-0C56-2A4E-AE7E-116980407321}"/>
              </a:ext>
            </a:extLst>
          </p:cNvPr>
          <p:cNvCxnSpPr>
            <a:stCxn id="4" idx="4"/>
            <a:endCxn id="9" idx="0"/>
          </p:cNvCxnSpPr>
          <p:nvPr/>
        </p:nvCxnSpPr>
        <p:spPr>
          <a:xfrm>
            <a:off x="5876800" y="3598362"/>
            <a:ext cx="0" cy="942081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5D03D1-E1C4-E041-98E6-C6B02C380A97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932373" y="4998553"/>
            <a:ext cx="158151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4A880-7B54-0D44-994B-FC29E03C0CA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4389958" y="4998553"/>
            <a:ext cx="70854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CB7F6-4432-364D-8DBF-5A19FE799256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7292789" y="4998552"/>
            <a:ext cx="70852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05D32-3F77-EE49-97E0-2B141B16B5EA}"/>
              </a:ext>
            </a:extLst>
          </p:cNvPr>
          <p:cNvCxnSpPr>
            <a:stCxn id="6" idx="5"/>
            <a:endCxn id="11" idx="0"/>
          </p:cNvCxnSpPr>
          <p:nvPr/>
        </p:nvCxnSpPr>
        <p:spPr>
          <a:xfrm>
            <a:off x="8663075" y="4998552"/>
            <a:ext cx="158153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/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/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/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/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/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/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/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6CA9592-7A30-6643-8FE9-37D4D0A24F0A}"/>
              </a:ext>
            </a:extLst>
          </p:cNvPr>
          <p:cNvSpPr txBox="1"/>
          <p:nvPr/>
        </p:nvSpPr>
        <p:spPr>
          <a:xfrm>
            <a:off x="3446094" y="166809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</a:t>
            </a:r>
            <a:r>
              <a:rPr lang="en-US" sz="28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F4B8D57-2E1B-D740-B9F7-247A954F5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82046"/>
              </p:ext>
            </p:extLst>
          </p:nvPr>
        </p:nvGraphicFramePr>
        <p:xfrm>
          <a:off x="5123768" y="1596447"/>
          <a:ext cx="63706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5CFCE7-B8D1-C941-BB9B-F685EA554478}"/>
              </a:ext>
            </a:extLst>
          </p:cNvPr>
          <p:cNvSpPr txBox="1"/>
          <p:nvPr/>
        </p:nvSpPr>
        <p:spPr>
          <a:xfrm>
            <a:off x="940988" y="2876377"/>
            <a:ext cx="226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  <a:cs typeface="Consolas" panose="020B0609020204030204" pitchFamily="49" charset="0"/>
              </a:rPr>
              <a:t>Repeat for this node</a:t>
            </a:r>
          </a:p>
          <a:p>
            <a:r>
              <a:rPr lang="en-US" dirty="0">
                <a:solidFill>
                  <a:srgbClr val="FF0000"/>
                </a:solidFill>
                <a:latin typeface="Helvetica" pitchFamily="2" charset="0"/>
                <a:cs typeface="Consolas" panose="020B0609020204030204" pitchFamily="49" charset="0"/>
              </a:rPr>
              <a:t>(what attribute)?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C9186F-2E9F-764F-8A95-E96B840B7B9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293495" y="3522708"/>
            <a:ext cx="1446746" cy="93783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80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Fast Recap Questions!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latin typeface="Helvetica" pitchFamily="2" charset="0"/>
              </a:rPr>
              <a:t>What were the three types of reasoning we talked about?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What were the three types of machine learning we talked about?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What is a hypothesis (or model) in machine learning land?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In terms of input data, what is an “example”? What are the three things that an example has?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What is the goal of a classifier?</a:t>
            </a:r>
          </a:p>
        </p:txBody>
      </p:sp>
    </p:spTree>
    <p:extLst>
      <p:ext uri="{BB962C8B-B14F-4D97-AF65-F5344CB8AC3E}">
        <p14:creationId xmlns:p14="http://schemas.microsoft.com/office/powerpoint/2010/main" val="4009726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/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shade val="50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shade val="50000"/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/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/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/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/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/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/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/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39825-9405-364D-BBE1-331C8555859D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4389958" y="3506055"/>
            <a:ext cx="837125" cy="1046797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5EBB-0A20-364C-9C1A-8C7467C4056A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6526517" y="3506055"/>
            <a:ext cx="837124" cy="1046796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7158F-0C56-2A4E-AE7E-116980407321}"/>
              </a:ext>
            </a:extLst>
          </p:cNvPr>
          <p:cNvCxnSpPr>
            <a:stCxn id="4" idx="4"/>
            <a:endCxn id="9" idx="0"/>
          </p:cNvCxnSpPr>
          <p:nvPr/>
        </p:nvCxnSpPr>
        <p:spPr>
          <a:xfrm>
            <a:off x="5876800" y="3598362"/>
            <a:ext cx="0" cy="942081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5D03D1-E1C4-E041-98E6-C6B02C380A97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932373" y="4998553"/>
            <a:ext cx="158151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4A880-7B54-0D44-994B-FC29E03C0CA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4389958" y="4998553"/>
            <a:ext cx="70854" cy="9544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CB7F6-4432-364D-8DBF-5A19FE799256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7292789" y="4998552"/>
            <a:ext cx="70852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05D32-3F77-EE49-97E0-2B141B16B5EA}"/>
              </a:ext>
            </a:extLst>
          </p:cNvPr>
          <p:cNvCxnSpPr>
            <a:stCxn id="6" idx="5"/>
            <a:endCxn id="11" idx="0"/>
          </p:cNvCxnSpPr>
          <p:nvPr/>
        </p:nvCxnSpPr>
        <p:spPr>
          <a:xfrm>
            <a:off x="8663075" y="4998552"/>
            <a:ext cx="158153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/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/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/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/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/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/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/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6CA9592-7A30-6643-8FE9-37D4D0A24F0A}"/>
              </a:ext>
            </a:extLst>
          </p:cNvPr>
          <p:cNvSpPr txBox="1"/>
          <p:nvPr/>
        </p:nvSpPr>
        <p:spPr>
          <a:xfrm>
            <a:off x="3446094" y="166809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</a:t>
            </a:r>
            <a:r>
              <a:rPr lang="en-US" sz="28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F4B8D57-2E1B-D740-B9F7-247A954F5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76065"/>
              </p:ext>
            </p:extLst>
          </p:nvPr>
        </p:nvGraphicFramePr>
        <p:xfrm>
          <a:off x="5123768" y="1596447"/>
          <a:ext cx="63706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5CFCE7-B8D1-C941-BB9B-F685EA554478}"/>
              </a:ext>
            </a:extLst>
          </p:cNvPr>
          <p:cNvSpPr txBox="1"/>
          <p:nvPr/>
        </p:nvSpPr>
        <p:spPr>
          <a:xfrm>
            <a:off x="940988" y="2876377"/>
            <a:ext cx="226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  <a:cs typeface="Consolas" panose="020B0609020204030204" pitchFamily="49" charset="0"/>
              </a:rPr>
              <a:t>Repeat for this node</a:t>
            </a:r>
          </a:p>
          <a:p>
            <a:r>
              <a:rPr lang="en-US" dirty="0">
                <a:solidFill>
                  <a:srgbClr val="FF0000"/>
                </a:solidFill>
                <a:latin typeface="Helvetica" pitchFamily="2" charset="0"/>
                <a:cs typeface="Consolas" panose="020B0609020204030204" pitchFamily="49" charset="0"/>
              </a:rPr>
              <a:t>(what value)?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C9186F-2E9F-764F-8A95-E96B840B7B9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293495" y="3522708"/>
            <a:ext cx="1446746" cy="93783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922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/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shade val="50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shade val="50000"/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/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/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/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/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/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/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/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39825-9405-364D-BBE1-331C8555859D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4389958" y="3506055"/>
            <a:ext cx="837125" cy="1046797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5EBB-0A20-364C-9C1A-8C7467C4056A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6526517" y="3506055"/>
            <a:ext cx="837124" cy="1046796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7158F-0C56-2A4E-AE7E-116980407321}"/>
              </a:ext>
            </a:extLst>
          </p:cNvPr>
          <p:cNvCxnSpPr>
            <a:stCxn id="4" idx="4"/>
            <a:endCxn id="9" idx="0"/>
          </p:cNvCxnSpPr>
          <p:nvPr/>
        </p:nvCxnSpPr>
        <p:spPr>
          <a:xfrm>
            <a:off x="5876800" y="3598362"/>
            <a:ext cx="0" cy="942081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5D03D1-E1C4-E041-98E6-C6B02C380A97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932373" y="4998553"/>
            <a:ext cx="158151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4A880-7B54-0D44-994B-FC29E03C0CA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4389958" y="4998553"/>
            <a:ext cx="70854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CB7F6-4432-364D-8DBF-5A19FE799256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7292789" y="4998552"/>
            <a:ext cx="70852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05D32-3F77-EE49-97E0-2B141B16B5EA}"/>
              </a:ext>
            </a:extLst>
          </p:cNvPr>
          <p:cNvCxnSpPr>
            <a:stCxn id="6" idx="5"/>
            <a:endCxn id="11" idx="0"/>
          </p:cNvCxnSpPr>
          <p:nvPr/>
        </p:nvCxnSpPr>
        <p:spPr>
          <a:xfrm>
            <a:off x="8663075" y="4998552"/>
            <a:ext cx="158153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/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/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/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/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/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/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/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6CA9592-7A30-6643-8FE9-37D4D0A24F0A}"/>
              </a:ext>
            </a:extLst>
          </p:cNvPr>
          <p:cNvSpPr txBox="1"/>
          <p:nvPr/>
        </p:nvSpPr>
        <p:spPr>
          <a:xfrm>
            <a:off x="3446094" y="166809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</a:t>
            </a:r>
            <a:r>
              <a:rPr lang="en-US" sz="28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F4B8D57-2E1B-D740-B9F7-247A954F58F7}"/>
              </a:ext>
            </a:extLst>
          </p:cNvPr>
          <p:cNvGraphicFramePr>
            <a:graphicFrameLocks noGrp="1"/>
          </p:cNvGraphicFramePr>
          <p:nvPr/>
        </p:nvGraphicFramePr>
        <p:xfrm>
          <a:off x="5123768" y="1596447"/>
          <a:ext cx="63706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5CFCE7-B8D1-C941-BB9B-F685EA554478}"/>
              </a:ext>
            </a:extLst>
          </p:cNvPr>
          <p:cNvSpPr txBox="1"/>
          <p:nvPr/>
        </p:nvSpPr>
        <p:spPr>
          <a:xfrm>
            <a:off x="940988" y="2876377"/>
            <a:ext cx="302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  <a:cs typeface="Consolas" panose="020B0609020204030204" pitchFamily="49" charset="0"/>
              </a:rPr>
              <a:t>We’ve reached a leaf node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C9186F-2E9F-764F-8A95-E96B840B7B9B}"/>
              </a:ext>
            </a:extLst>
          </p:cNvPr>
          <p:cNvCxnSpPr>
            <a:cxnSpLocks/>
          </p:cNvCxnSpPr>
          <p:nvPr/>
        </p:nvCxnSpPr>
        <p:spPr>
          <a:xfrm>
            <a:off x="2343680" y="3283204"/>
            <a:ext cx="1748635" cy="266983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17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/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shade val="50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EF98756-F3D1-6345-8142-C7849C63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61" y="2968047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shade val="50000"/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/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2EBAE34-FC93-B94B-9F06-B402141A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02" y="4460545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/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1FC266-3306-8D4C-92FF-C2292F23F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519" y="4460544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/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5B485A-7694-794D-92C0-FF3B4B531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3" y="5953043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/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39FCE-3294-474C-9B91-C9FA8BA52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2" y="5953043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/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06A065-88E5-C048-BFAD-23773E614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50" y="4540443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/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065F7F-16EF-CD48-AD93-9EF9224B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639" y="5953041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/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49B858-5DB6-4C42-B15A-91F11C424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8" y="5953041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39825-9405-364D-BBE1-331C8555859D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4389958" y="3506055"/>
            <a:ext cx="837125" cy="1046797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5EBB-0A20-364C-9C1A-8C7467C4056A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6526517" y="3506055"/>
            <a:ext cx="837124" cy="1046796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7158F-0C56-2A4E-AE7E-116980407321}"/>
              </a:ext>
            </a:extLst>
          </p:cNvPr>
          <p:cNvCxnSpPr>
            <a:stCxn id="4" idx="4"/>
            <a:endCxn id="9" idx="0"/>
          </p:cNvCxnSpPr>
          <p:nvPr/>
        </p:nvCxnSpPr>
        <p:spPr>
          <a:xfrm>
            <a:off x="5876800" y="3598362"/>
            <a:ext cx="0" cy="942081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5D03D1-E1C4-E041-98E6-C6B02C380A97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932373" y="4998553"/>
            <a:ext cx="158151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B4A880-7B54-0D44-994B-FC29E03C0CAF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4389958" y="4998553"/>
            <a:ext cx="70854" cy="954490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CB7F6-4432-364D-8DBF-5A19FE799256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7292789" y="4998552"/>
            <a:ext cx="70852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05D32-3F77-EE49-97E0-2B141B16B5EA}"/>
              </a:ext>
            </a:extLst>
          </p:cNvPr>
          <p:cNvCxnSpPr>
            <a:stCxn id="6" idx="5"/>
            <a:endCxn id="11" idx="0"/>
          </p:cNvCxnSpPr>
          <p:nvPr/>
        </p:nvCxnSpPr>
        <p:spPr>
          <a:xfrm>
            <a:off x="8663075" y="4998552"/>
            <a:ext cx="158153" cy="954489"/>
          </a:xfrm>
          <a:prstGeom prst="straightConnector1">
            <a:avLst/>
          </a:prstGeom>
          <a:ln w="25400">
            <a:solidFill>
              <a:schemeClr val="accent1">
                <a:alpha val="39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/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24E7C-E87B-2646-8868-DD4725232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27" y="3630329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/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4E846-648D-9B40-9473-8349F1170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4" y="3674705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/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E23448-A3D5-E942-B4D5-795F75B9B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86" y="3630329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/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500DDE-B6EA-4048-8754-AEFBF552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19" y="5167203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/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78A95C-E944-6E41-80F8-26427D22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60" y="5167203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/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8E015-F563-1942-9CAA-BC50541A8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92" y="5172523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/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5BD96A-4A20-C245-AAEC-A422EA38B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01" y="5167202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6CA9592-7A30-6643-8FE9-37D4D0A24F0A}"/>
              </a:ext>
            </a:extLst>
          </p:cNvPr>
          <p:cNvSpPr txBox="1"/>
          <p:nvPr/>
        </p:nvSpPr>
        <p:spPr>
          <a:xfrm>
            <a:off x="3446094" y="166809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</a:t>
            </a:r>
            <a:r>
              <a:rPr lang="en-US" sz="28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F4B8D57-2E1B-D740-B9F7-247A954F5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817671"/>
              </p:ext>
            </p:extLst>
          </p:nvPr>
        </p:nvGraphicFramePr>
        <p:xfrm>
          <a:off x="5123768" y="1596447"/>
          <a:ext cx="63706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5CFCE7-B8D1-C941-BB9B-F685EA554478}"/>
              </a:ext>
            </a:extLst>
          </p:cNvPr>
          <p:cNvSpPr txBox="1"/>
          <p:nvPr/>
        </p:nvSpPr>
        <p:spPr>
          <a:xfrm>
            <a:off x="940988" y="2876377"/>
            <a:ext cx="3448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the value of the leaf node.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C9186F-2E9F-764F-8A95-E96B840B7B9B}"/>
              </a:ext>
            </a:extLst>
          </p:cNvPr>
          <p:cNvCxnSpPr>
            <a:cxnSpLocks/>
          </p:cNvCxnSpPr>
          <p:nvPr/>
        </p:nvCxnSpPr>
        <p:spPr>
          <a:xfrm>
            <a:off x="2343680" y="3283204"/>
            <a:ext cx="1748635" cy="266983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AAC024-80A7-774B-A341-D551DD0B8AF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60812" y="2338129"/>
            <a:ext cx="6287136" cy="36149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5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So, again, induction is figuring out the “rule” in the sense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>
                  <a:latin typeface="Helvetica" pitchFamily="2" charset="0"/>
                </a:endParaRPr>
              </a:p>
              <a:p>
                <a:endParaRPr lang="en-US" sz="2400" dirty="0">
                  <a:latin typeface="Helvetica" pitchFamily="2" charset="0"/>
                </a:endParaRPr>
              </a:p>
              <a:p>
                <a:r>
                  <a:rPr lang="en-US" sz="2400" dirty="0">
                    <a:latin typeface="Helvetica" pitchFamily="2" charset="0"/>
                  </a:rPr>
                  <a:t>So given a bunch of training data that is full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s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s</a:t>
                </a:r>
              </a:p>
              <a:p>
                <a:pPr lvl="1"/>
                <a:r>
                  <a:rPr lang="en-US" sz="2200" dirty="0">
                    <a:latin typeface="Helvetica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 is the “attribute/feature vector” of any given example.</a:t>
                </a:r>
              </a:p>
              <a:p>
                <a:pPr lvl="1"/>
                <a:r>
                  <a:rPr lang="en-US" sz="2200" dirty="0">
                    <a:latin typeface="Helvetica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is the “class label” of any given example…</a:t>
                </a:r>
              </a:p>
              <a:p>
                <a:pPr lvl="1"/>
                <a:endParaRPr lang="en-US" sz="2200" dirty="0">
                  <a:latin typeface="Helvetica" pitchFamily="2" charset="0"/>
                </a:endParaRPr>
              </a:p>
              <a:p>
                <a:r>
                  <a:rPr lang="en-US" sz="2400" dirty="0">
                    <a:latin typeface="Helvetica" pitchFamily="2" charset="0"/>
                  </a:rPr>
                  <a:t>Can we induce a decision tree? Can we learn this process that takes us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3" r="-1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406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And lucky us, the answer is yes! Decision trees can be learned from training data!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We should aspire to:</a:t>
            </a:r>
          </a:p>
          <a:p>
            <a:r>
              <a:rPr lang="en-US" sz="2400" dirty="0">
                <a:latin typeface="Helvetica" pitchFamily="2" charset="0"/>
              </a:rPr>
              <a:t>Minimize the depth of the tree (as this will minimize the time it takes to classify an example using the tree)</a:t>
            </a:r>
          </a:p>
          <a:p>
            <a:r>
              <a:rPr lang="en-US" sz="2400" dirty="0">
                <a:latin typeface="Helvetica" pitchFamily="2" charset="0"/>
              </a:rPr>
              <a:t>Minimize the time it takes to build the tree</a:t>
            </a:r>
          </a:p>
        </p:txBody>
      </p:sp>
    </p:spTree>
    <p:extLst>
      <p:ext uri="{BB962C8B-B14F-4D97-AF65-F5344CB8AC3E}">
        <p14:creationId xmlns:p14="http://schemas.microsoft.com/office/powerpoint/2010/main" val="200150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Space of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Imagine a dataset with </a:t>
                </a:r>
                <a:r>
                  <a:rPr lang="en-US" sz="2400" i="1" dirty="0">
                    <a:latin typeface="Helvetica" pitchFamily="2" charset="0"/>
                  </a:rPr>
                  <a:t>n</a:t>
                </a:r>
                <a:r>
                  <a:rPr lang="en-US" sz="2400" dirty="0">
                    <a:latin typeface="Helvetica" pitchFamily="2" charset="0"/>
                  </a:rPr>
                  <a:t> Boolean attributes.</a:t>
                </a:r>
              </a:p>
              <a:p>
                <a:pPr lvl="1"/>
                <a:r>
                  <a:rPr lang="en-US" sz="2200" dirty="0">
                    <a:latin typeface="Helvetica" pitchFamily="2" charset="0"/>
                  </a:rPr>
                  <a:t>(note the Tennis dataset is *not* this, as it has some attributes with three potential values, not just two).</a:t>
                </a:r>
              </a:p>
              <a:p>
                <a:endParaRPr lang="en-US" sz="2400" dirty="0">
                  <a:latin typeface="Helvetica" pitchFamily="2" charset="0"/>
                </a:endParaRPr>
              </a:p>
              <a:p>
                <a:r>
                  <a:rPr lang="en-US" sz="2400" dirty="0">
                    <a:latin typeface="Helvetica" pitchFamily="2" charset="0"/>
                  </a:rPr>
                  <a:t>How many different decision trees exist?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More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endParaRPr lang="en-US" sz="2400" dirty="0">
                  <a:latin typeface="Helvetica" pitchFamily="2" charset="0"/>
                </a:endParaRPr>
              </a:p>
              <a:p>
                <a:endParaRPr lang="en-US" sz="2400" dirty="0">
                  <a:latin typeface="Helvetica" pitchFamily="2" charset="0"/>
                </a:endParaRPr>
              </a:p>
              <a:p>
                <a:r>
                  <a:rPr lang="en-US" sz="2400" dirty="0">
                    <a:latin typeface="Helvetica" pitchFamily="2" charset="0"/>
                  </a:rPr>
                  <a:t>In the book’s words: “That’s a scary number!”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38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Space of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252" y="2129254"/>
                <a:ext cx="6152147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Just to illustrate that, let’s say that n = 1.</a:t>
                </a:r>
              </a:p>
              <a:p>
                <a:pPr lvl="1"/>
                <a:r>
                  <a:rPr lang="en-US" sz="2200" dirty="0">
                    <a:latin typeface="Helvetica" pitchFamily="2" charset="0"/>
                  </a:rPr>
                  <a:t>i.e., only one attribute…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dirty="0">
                    <a:latin typeface="Helvetica" pitchFamily="2" charset="0"/>
                  </a:rPr>
                  <a:t>  would be 4</a:t>
                </a:r>
              </a:p>
              <a:p>
                <a:pPr lvl="1"/>
                <a:r>
                  <a:rPr lang="en-US" sz="2200" dirty="0">
                    <a:latin typeface="Helvetica" pitchFamily="2" charset="0"/>
                  </a:rPr>
                  <a:t>Right? 2^1 is 2, and then 2^2 is 4.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Let’s also make it easy, and say the class label is Boolean too.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Then that gets us the following four possible decision trees: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252" y="2129254"/>
                <a:ext cx="6152147" cy="4112286"/>
              </a:xfrm>
              <a:blipFill>
                <a:blip r:embed="rId2"/>
                <a:stretch>
                  <a:fillRect l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736E7D2-0DD6-0F28-C0FE-156B50076118}"/>
                  </a:ext>
                </a:extLst>
              </p:cNvPr>
              <p:cNvSpPr/>
              <p:nvPr/>
            </p:nvSpPr>
            <p:spPr>
              <a:xfrm>
                <a:off x="9421778" y="51180"/>
                <a:ext cx="1837678" cy="63031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𝑎𝑡𝑡𝑟𝑖𝑏𝑢𝑡𝑒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736E7D2-0DD6-0F28-C0FE-156B50076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778" y="51180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FD91D1-B394-673F-89E1-43988ED8D91C}"/>
                  </a:ext>
                </a:extLst>
              </p:cNvPr>
              <p:cNvSpPr/>
              <p:nvPr/>
            </p:nvSpPr>
            <p:spPr>
              <a:xfrm>
                <a:off x="9035599" y="1543678"/>
                <a:ext cx="994299" cy="47051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FD91D1-B394-673F-89E1-43988ED8D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599" y="1543678"/>
                <a:ext cx="994299" cy="470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DCD305-E7F8-A7B1-611F-4826C430394E}"/>
                  </a:ext>
                </a:extLst>
              </p:cNvPr>
              <p:cNvSpPr/>
              <p:nvPr/>
            </p:nvSpPr>
            <p:spPr>
              <a:xfrm>
                <a:off x="10564038" y="1543678"/>
                <a:ext cx="994299" cy="47051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DCD305-E7F8-A7B1-611F-4826C4303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038" y="1543678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5F9EA-D071-3925-A535-CA54D13D9A57}"/>
              </a:ext>
            </a:extLst>
          </p:cNvPr>
          <p:cNvCxnSpPr>
            <a:stCxn id="4" idx="3"/>
            <a:endCxn id="5" idx="0"/>
          </p:cNvCxnSpPr>
          <p:nvPr/>
        </p:nvCxnSpPr>
        <p:spPr>
          <a:xfrm flipH="1">
            <a:off x="9532749" y="589188"/>
            <a:ext cx="158151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9E8F69-1195-3DAD-92B0-B65EC5E406BA}"/>
              </a:ext>
            </a:extLst>
          </p:cNvPr>
          <p:cNvCxnSpPr>
            <a:stCxn id="4" idx="5"/>
            <a:endCxn id="6" idx="0"/>
          </p:cNvCxnSpPr>
          <p:nvPr/>
        </p:nvCxnSpPr>
        <p:spPr>
          <a:xfrm>
            <a:off x="10990334" y="589188"/>
            <a:ext cx="70854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17518-F8E6-6C4C-9919-821CD108C8C5}"/>
              </a:ext>
            </a:extLst>
          </p:cNvPr>
          <p:cNvSpPr txBox="1"/>
          <p:nvPr/>
        </p:nvSpPr>
        <p:spPr>
          <a:xfrm>
            <a:off x="8846535" y="64259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43363-C7D4-FDA9-06F2-4C3F9D5C5087}"/>
              </a:ext>
            </a:extLst>
          </p:cNvPr>
          <p:cNvSpPr txBox="1"/>
          <p:nvPr/>
        </p:nvSpPr>
        <p:spPr>
          <a:xfrm>
            <a:off x="11030943" y="654630"/>
            <a:ext cx="67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false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926E7C0-2CC6-05F0-5B50-4DEE115D78F8}"/>
                  </a:ext>
                </a:extLst>
              </p:cNvPr>
              <p:cNvSpPr/>
              <p:nvPr/>
            </p:nvSpPr>
            <p:spPr>
              <a:xfrm>
                <a:off x="9421778" y="2147128"/>
                <a:ext cx="1837678" cy="63031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𝑎𝑡𝑡𝑟𝑖𝑏𝑢𝑡𝑒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926E7C0-2CC6-05F0-5B50-4DEE115D7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778" y="2147128"/>
                <a:ext cx="1837678" cy="63031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057165-6F29-0E93-D455-4AB1052E8672}"/>
                  </a:ext>
                </a:extLst>
              </p:cNvPr>
              <p:cNvSpPr/>
              <p:nvPr/>
            </p:nvSpPr>
            <p:spPr>
              <a:xfrm>
                <a:off x="9035599" y="3639626"/>
                <a:ext cx="994299" cy="47051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057165-6F29-0E93-D455-4AB1052E86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599" y="3639626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37701B-774C-796B-DDB3-385A0EDFBD40}"/>
                  </a:ext>
                </a:extLst>
              </p:cNvPr>
              <p:cNvSpPr/>
              <p:nvPr/>
            </p:nvSpPr>
            <p:spPr>
              <a:xfrm>
                <a:off x="10564038" y="3639626"/>
                <a:ext cx="994299" cy="47051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37701B-774C-796B-DDB3-385A0EDFB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038" y="3639626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19301B-86E8-B741-65CD-6BE8956907C5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9532749" y="2685136"/>
            <a:ext cx="158151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12DBC5-8EDC-6F37-E9AA-5966A5BB9566}"/>
              </a:ext>
            </a:extLst>
          </p:cNvPr>
          <p:cNvCxnSpPr>
            <a:stCxn id="11" idx="5"/>
            <a:endCxn id="13" idx="0"/>
          </p:cNvCxnSpPr>
          <p:nvPr/>
        </p:nvCxnSpPr>
        <p:spPr>
          <a:xfrm>
            <a:off x="10990334" y="2685136"/>
            <a:ext cx="70854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55A136-B37C-9C7D-B132-90E4349B75D3}"/>
              </a:ext>
            </a:extLst>
          </p:cNvPr>
          <p:cNvSpPr txBox="1"/>
          <p:nvPr/>
        </p:nvSpPr>
        <p:spPr>
          <a:xfrm>
            <a:off x="8846535" y="273854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2C0A1-6074-A604-D08E-AE03EC75123D}"/>
              </a:ext>
            </a:extLst>
          </p:cNvPr>
          <p:cNvSpPr txBox="1"/>
          <p:nvPr/>
        </p:nvSpPr>
        <p:spPr>
          <a:xfrm>
            <a:off x="11030943" y="2750578"/>
            <a:ext cx="67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false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9081450-3A1E-C760-22AA-CB5863278114}"/>
                  </a:ext>
                </a:extLst>
              </p:cNvPr>
              <p:cNvSpPr/>
              <p:nvPr/>
            </p:nvSpPr>
            <p:spPr>
              <a:xfrm>
                <a:off x="9421778" y="4376010"/>
                <a:ext cx="1837678" cy="63031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𝑎𝑡𝑡𝑟𝑖𝑏𝑢𝑡𝑒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9081450-3A1E-C760-22AA-CB5863278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778" y="4376010"/>
                <a:ext cx="1837678" cy="63031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3EFCAD-7E1A-3A35-B7E4-5C0580247994}"/>
                  </a:ext>
                </a:extLst>
              </p:cNvPr>
              <p:cNvSpPr/>
              <p:nvPr/>
            </p:nvSpPr>
            <p:spPr>
              <a:xfrm>
                <a:off x="9035599" y="5868508"/>
                <a:ext cx="994299" cy="47051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3EFCAD-7E1A-3A35-B7E4-5C0580247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599" y="5868508"/>
                <a:ext cx="994299" cy="470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D7E009B-0C8D-D07D-9613-CF7A9704B67F}"/>
                  </a:ext>
                </a:extLst>
              </p:cNvPr>
              <p:cNvSpPr/>
              <p:nvPr/>
            </p:nvSpPr>
            <p:spPr>
              <a:xfrm>
                <a:off x="10564038" y="5868508"/>
                <a:ext cx="994299" cy="47051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D7E009B-0C8D-D07D-9613-CF7A9704B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038" y="5868508"/>
                <a:ext cx="994299" cy="4705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83A752-6206-4865-EFC0-6F26F1DF87C1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 flipH="1">
            <a:off x="9532749" y="4914018"/>
            <a:ext cx="158151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1FDAEF-3777-0DED-2870-83124E68A7E3}"/>
              </a:ext>
            </a:extLst>
          </p:cNvPr>
          <p:cNvCxnSpPr>
            <a:stCxn id="18" idx="5"/>
            <a:endCxn id="20" idx="0"/>
          </p:cNvCxnSpPr>
          <p:nvPr/>
        </p:nvCxnSpPr>
        <p:spPr>
          <a:xfrm>
            <a:off x="10990334" y="4914018"/>
            <a:ext cx="70854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1A0F47-EB8F-FBDD-86DB-53E348453C08}"/>
              </a:ext>
            </a:extLst>
          </p:cNvPr>
          <p:cNvSpPr txBox="1"/>
          <p:nvPr/>
        </p:nvSpPr>
        <p:spPr>
          <a:xfrm>
            <a:off x="8846535" y="496742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586487-98E2-D612-3464-E4D1DAF625D6}"/>
              </a:ext>
            </a:extLst>
          </p:cNvPr>
          <p:cNvSpPr txBox="1"/>
          <p:nvPr/>
        </p:nvSpPr>
        <p:spPr>
          <a:xfrm>
            <a:off x="11030943" y="4979460"/>
            <a:ext cx="67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false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603C73D-87F1-C2EC-1601-2301A5577ECA}"/>
                  </a:ext>
                </a:extLst>
              </p:cNvPr>
              <p:cNvSpPr/>
              <p:nvPr/>
            </p:nvSpPr>
            <p:spPr>
              <a:xfrm>
                <a:off x="6487753" y="4376010"/>
                <a:ext cx="1837678" cy="63031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𝑎𝑡𝑡𝑟𝑖𝑏𝑢𝑡𝑒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603C73D-87F1-C2EC-1601-2301A5577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53" y="4376010"/>
                <a:ext cx="1837678" cy="63031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C75211-9EF1-BD02-CFD4-697438A7128F}"/>
                  </a:ext>
                </a:extLst>
              </p:cNvPr>
              <p:cNvSpPr/>
              <p:nvPr/>
            </p:nvSpPr>
            <p:spPr>
              <a:xfrm>
                <a:off x="6101574" y="5868508"/>
                <a:ext cx="994299" cy="47051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C75211-9EF1-BD02-CFD4-697438A71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574" y="5868508"/>
                <a:ext cx="994299" cy="4705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370DE51-C4A6-966B-073F-13F55B9316B0}"/>
                  </a:ext>
                </a:extLst>
              </p:cNvPr>
              <p:cNvSpPr/>
              <p:nvPr/>
            </p:nvSpPr>
            <p:spPr>
              <a:xfrm>
                <a:off x="7630013" y="5868508"/>
                <a:ext cx="994299" cy="47051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370DE51-C4A6-966B-073F-13F55B931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013" y="5868508"/>
                <a:ext cx="994299" cy="4705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1">
                    <a:alpha val="39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EEB165-4E80-F43C-6A70-E953C8AAD3B4}"/>
              </a:ext>
            </a:extLst>
          </p:cNvPr>
          <p:cNvCxnSpPr>
            <a:stCxn id="25" idx="3"/>
            <a:endCxn id="26" idx="0"/>
          </p:cNvCxnSpPr>
          <p:nvPr/>
        </p:nvCxnSpPr>
        <p:spPr>
          <a:xfrm flipH="1">
            <a:off x="6598724" y="4914018"/>
            <a:ext cx="158151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A574DC-5F61-21FC-8017-253ACDE12C8F}"/>
              </a:ext>
            </a:extLst>
          </p:cNvPr>
          <p:cNvCxnSpPr>
            <a:stCxn id="25" idx="5"/>
            <a:endCxn id="27" idx="0"/>
          </p:cNvCxnSpPr>
          <p:nvPr/>
        </p:nvCxnSpPr>
        <p:spPr>
          <a:xfrm>
            <a:off x="8056309" y="4914018"/>
            <a:ext cx="70854" cy="9544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1133F8A-D5C7-CD5B-1BE9-0F8E30883D41}"/>
              </a:ext>
            </a:extLst>
          </p:cNvPr>
          <p:cNvSpPr txBox="1"/>
          <p:nvPr/>
        </p:nvSpPr>
        <p:spPr>
          <a:xfrm>
            <a:off x="5912510" y="496742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B10C24-1F7D-6BB4-8ECB-A8BEFBE8E66F}"/>
              </a:ext>
            </a:extLst>
          </p:cNvPr>
          <p:cNvSpPr txBox="1"/>
          <p:nvPr/>
        </p:nvSpPr>
        <p:spPr>
          <a:xfrm>
            <a:off x="8096918" y="4979460"/>
            <a:ext cx="67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71579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Space of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dirty="0">
                    <a:latin typeface="Helvetica" pitchFamily="2" charset="0"/>
                  </a:rPr>
                  <a:t> would be a very large space to search.</a:t>
                </a:r>
              </a:p>
              <a:p>
                <a:endParaRPr lang="en-US" sz="2400" dirty="0">
                  <a:latin typeface="Helvetica" pitchFamily="2" charset="0"/>
                </a:endParaRPr>
              </a:p>
              <a:p>
                <a:r>
                  <a:rPr lang="en-US" sz="2400" dirty="0">
                    <a:latin typeface="Helvetica" pitchFamily="2" charset="0"/>
                  </a:rPr>
                  <a:t>So we won’t!</a:t>
                </a:r>
              </a:p>
              <a:p>
                <a:endParaRPr lang="en-US" sz="2400" dirty="0">
                  <a:latin typeface="Helvetica" pitchFamily="2" charset="0"/>
                </a:endParaRPr>
              </a:p>
              <a:p>
                <a:r>
                  <a:rPr lang="en-US" sz="2400" dirty="0">
                    <a:latin typeface="Helvetica" pitchFamily="2" charset="0"/>
                  </a:rPr>
                  <a:t>Instead, we’ll construct the tree using a greedy algorithm. The trees constructed in this way are usually very accurate, and very small.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1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Space of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That would be a very large space to search.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So we won’t!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Instead, we’ll construct the tree using a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greedy algorithm</a:t>
            </a:r>
            <a:r>
              <a:rPr lang="en-US" sz="2400" dirty="0">
                <a:latin typeface="Helvetica" pitchFamily="2" charset="0"/>
              </a:rPr>
              <a:t>. The trees constructed in this way are usually very accurate, and very small.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873AF-B456-F24F-B143-FE62C3360035}"/>
              </a:ext>
            </a:extLst>
          </p:cNvPr>
          <p:cNvSpPr txBox="1"/>
          <p:nvPr/>
        </p:nvSpPr>
        <p:spPr>
          <a:xfrm>
            <a:off x="3357797" y="5636302"/>
            <a:ext cx="806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And just to be clear here: a greedy *algorithm* not greedy search.</a:t>
            </a:r>
          </a:p>
          <a:p>
            <a:r>
              <a:rPr lang="en-US" dirty="0">
                <a:latin typeface="Helvetica" pitchFamily="2" charset="0"/>
              </a:rPr>
              <a:t>There is no search. We will construct a single tree using a greedy method.</a:t>
            </a:r>
          </a:p>
        </p:txBody>
      </p:sp>
    </p:spTree>
    <p:extLst>
      <p:ext uri="{BB962C8B-B14F-4D97-AF65-F5344CB8AC3E}">
        <p14:creationId xmlns:p14="http://schemas.microsoft.com/office/powerpoint/2010/main" val="1179981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Input: a table of examples.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Output: a decision tree.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all examples have the same class label: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that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there are no more attributes to choose from: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the majority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Choose an attribute.  Create a non-leaf node for it.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Split the table into smaller tables for each value of the attribute.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Recursively call this algorithm for each child + smaller table.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99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Fast Recap Questions!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19"/>
                <a:ext cx="10058400" cy="456750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What were the three types of reasoning we talked about?</a:t>
                </a:r>
              </a:p>
              <a:p>
                <a:pPr lvl="1"/>
                <a:r>
                  <a:rPr lang="en-US" sz="2200" dirty="0">
                    <a:latin typeface="Helvetica" pitchFamily="2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 </a:t>
                </a:r>
                <a:r>
                  <a:rPr lang="en-US" sz="2200" b="1" dirty="0">
                    <a:latin typeface="Helvetica" pitchFamily="2" charset="0"/>
                  </a:rPr>
                  <a:t>Deductive Reasoning</a:t>
                </a:r>
                <a:r>
                  <a:rPr lang="en-US" sz="2200" dirty="0">
                    <a:latin typeface="Helvetica" pitchFamily="2" charset="0"/>
                  </a:rPr>
                  <a:t>: conclude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, </a:t>
                </a:r>
                <a:r>
                  <a:rPr lang="en-US" sz="2200" b="1" dirty="0">
                    <a:latin typeface="Helvetica" pitchFamily="2" charset="0"/>
                  </a:rPr>
                  <a:t>Abductive Reasoning</a:t>
                </a:r>
                <a:r>
                  <a:rPr lang="en-US" sz="2200" dirty="0">
                    <a:latin typeface="Helvetica" pitchFamily="2" charset="0"/>
                  </a:rPr>
                  <a:t>: conclude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, </a:t>
                </a:r>
                <a:r>
                  <a:rPr lang="en-US" sz="2200" b="1" dirty="0">
                    <a:latin typeface="Helvetica" pitchFamily="2" charset="0"/>
                  </a:rPr>
                  <a:t>Inductive Reasoning</a:t>
                </a:r>
                <a:r>
                  <a:rPr lang="en-US" sz="2200" dirty="0">
                    <a:latin typeface="Helvetica" pitchFamily="2" charset="0"/>
                  </a:rPr>
                  <a:t>: Conclude “the rule” 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What were the three types of machine learning we talked about?</a:t>
                </a:r>
              </a:p>
              <a:p>
                <a:pPr lvl="1"/>
                <a:r>
                  <a:rPr lang="en-US" sz="2200" b="1" dirty="0">
                    <a:latin typeface="Helvetica" pitchFamily="2" charset="0"/>
                  </a:rPr>
                  <a:t>Supervised learning </a:t>
                </a:r>
                <a:r>
                  <a:rPr lang="en-US" sz="2200" dirty="0">
                    <a:latin typeface="Helvetica" pitchFamily="2" charset="0"/>
                  </a:rPr>
                  <a:t>(you have labels!), </a:t>
                </a:r>
                <a:r>
                  <a:rPr lang="en-US" sz="2200" b="1" dirty="0">
                    <a:latin typeface="Helvetica" pitchFamily="2" charset="0"/>
                  </a:rPr>
                  <a:t>Unsupervised</a:t>
                </a:r>
                <a:r>
                  <a:rPr lang="en-US" sz="2200" dirty="0">
                    <a:latin typeface="Helvetica" pitchFamily="2" charset="0"/>
                  </a:rPr>
                  <a:t> (no labels!), </a:t>
                </a:r>
                <a:r>
                  <a:rPr lang="en-US" sz="2200" b="1" dirty="0">
                    <a:latin typeface="Helvetica" pitchFamily="2" charset="0"/>
                  </a:rPr>
                  <a:t>Reinforcement</a:t>
                </a:r>
                <a:r>
                  <a:rPr lang="en-US" sz="2200" dirty="0">
                    <a:latin typeface="Helvetica" pitchFamily="2" charset="0"/>
                  </a:rPr>
                  <a:t> (reward/punish based on how good, gets better over time (ideally) ).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What is a hypothesis (or model) in machine learning land?</a:t>
                </a:r>
              </a:p>
              <a:p>
                <a:pPr lvl="1"/>
                <a:r>
                  <a:rPr lang="en-US" sz="2200" dirty="0">
                    <a:latin typeface="Helvetica" pitchFamily="2" charset="0"/>
                  </a:rPr>
                  <a:t>Your best guess at “the rule” from inductive reasoning. A way to map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 to b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In terms of input data, what is an “example”? What are the three things that an example has?</a:t>
                </a:r>
              </a:p>
              <a:p>
                <a:pPr lvl="1"/>
                <a:r>
                  <a:rPr lang="en-US" sz="2200" dirty="0">
                    <a:latin typeface="Helvetica" pitchFamily="2" charset="0"/>
                  </a:rPr>
                  <a:t>One “data sample” or “observation” – we talked about examples having an </a:t>
                </a:r>
                <a:r>
                  <a:rPr lang="en-US" sz="2200" b="1" dirty="0">
                    <a:latin typeface="Helvetica" pitchFamily="2" charset="0"/>
                  </a:rPr>
                  <a:t>index</a:t>
                </a:r>
                <a:r>
                  <a:rPr lang="en-US" sz="2200" dirty="0">
                    <a:latin typeface="Helvetica" pitchFamily="2" charset="0"/>
                  </a:rPr>
                  <a:t>, </a:t>
                </a:r>
                <a:r>
                  <a:rPr lang="en-US" sz="2200" b="1" dirty="0">
                    <a:latin typeface="Helvetica" pitchFamily="2" charset="0"/>
                  </a:rPr>
                  <a:t>attributes</a:t>
                </a:r>
                <a:r>
                  <a:rPr lang="en-US" sz="2200" dirty="0">
                    <a:latin typeface="Helvetica" pitchFamily="2" charset="0"/>
                  </a:rPr>
                  <a:t>, and a </a:t>
                </a:r>
                <a:r>
                  <a:rPr lang="en-US" sz="2200" b="1" dirty="0">
                    <a:latin typeface="Helvetica" pitchFamily="2" charset="0"/>
                  </a:rPr>
                  <a:t>class label</a:t>
                </a:r>
                <a:r>
                  <a:rPr lang="en-US" sz="2200" dirty="0">
                    <a:latin typeface="Helvetica" pitchFamily="2" charset="0"/>
                  </a:rPr>
                  <a:t>.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What is the goal of a classifier?</a:t>
                </a:r>
              </a:p>
              <a:p>
                <a:pPr lvl="1"/>
                <a:r>
                  <a:rPr lang="en-US" sz="2200" dirty="0">
                    <a:latin typeface="Helvetica" pitchFamily="2" charset="0"/>
                  </a:rPr>
                  <a:t>To take an example with attributes but no label, and to accurately predict what the label would be.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19"/>
                <a:ext cx="10058400" cy="4567503"/>
              </a:xfrm>
              <a:blipFill>
                <a:blip r:embed="rId2"/>
                <a:stretch>
                  <a:fillRect l="-505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267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Input: a table of examples.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Output: a decision tree.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all examples have the same class label: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that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there are no more attributes to choose from: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the majority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Choose an attribute.  Create a non-leaf node for it.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Split the table into smaller tables for each value of the attribute.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Recursively call this algorithm for each child + smaller table.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9D657-4287-AC4A-83F2-37B8FDF7E8CB}"/>
              </a:ext>
            </a:extLst>
          </p:cNvPr>
          <p:cNvSpPr txBox="1"/>
          <p:nvPr/>
        </p:nvSpPr>
        <p:spPr>
          <a:xfrm>
            <a:off x="7512570" y="682063"/>
            <a:ext cx="36126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As has been the case with previous algorithms, we’ll start here, and refine it later.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Again, probably easiest to just run through an example!</a:t>
            </a:r>
          </a:p>
        </p:txBody>
      </p:sp>
    </p:spTree>
    <p:extLst>
      <p:ext uri="{BB962C8B-B14F-4D97-AF65-F5344CB8AC3E}">
        <p14:creationId xmlns:p14="http://schemas.microsoft.com/office/powerpoint/2010/main" val="3390260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D71A81-2C0B-754F-9BF3-03A04C3A012F}"/>
              </a:ext>
            </a:extLst>
          </p:cNvPr>
          <p:cNvGraphicFramePr>
            <a:graphicFrameLocks noGrp="1"/>
          </p:cNvGraphicFramePr>
          <p:nvPr/>
        </p:nvGraphicFramePr>
        <p:xfrm>
          <a:off x="4467070" y="650240"/>
          <a:ext cx="6966904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6" y="612844"/>
            <a:ext cx="33038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 a table of examples.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We got our input!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all examples have the same class label: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Do they all have the same class label?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No! There are both Yes and No labels.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there are no more attributes to choose from: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Is this true?</a:t>
            </a: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Also no! Plenty of attributes: Outlook, Temperature, Humidity, and Wind!</a:t>
            </a:r>
          </a:p>
        </p:txBody>
      </p:sp>
    </p:spTree>
    <p:extLst>
      <p:ext uri="{BB962C8B-B14F-4D97-AF65-F5344CB8AC3E}">
        <p14:creationId xmlns:p14="http://schemas.microsoft.com/office/powerpoint/2010/main" val="26821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D71A81-2C0B-754F-9BF3-03A04C3A012F}"/>
              </a:ext>
            </a:extLst>
          </p:cNvPr>
          <p:cNvGraphicFramePr>
            <a:graphicFrameLocks noGrp="1"/>
          </p:cNvGraphicFramePr>
          <p:nvPr/>
        </p:nvGraphicFramePr>
        <p:xfrm>
          <a:off x="4467070" y="650240"/>
          <a:ext cx="6966904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6" y="612844"/>
            <a:ext cx="3400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Choose an attribute.  Create a non-leaf node for it.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Let’s choose Outlook. (We’ll dig into the *how* of choosing an attribute later).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67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D71A81-2C0B-754F-9BF3-03A04C3A012F}"/>
              </a:ext>
            </a:extLst>
          </p:cNvPr>
          <p:cNvGraphicFramePr>
            <a:graphicFrameLocks noGrp="1"/>
          </p:cNvGraphicFramePr>
          <p:nvPr/>
        </p:nvGraphicFramePr>
        <p:xfrm>
          <a:off x="4467070" y="650240"/>
          <a:ext cx="6966904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514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 the table into smaller tables for each value of the attribute.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We’ll start with Outlook = sunny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77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D71A81-2C0B-754F-9BF3-03A04C3A0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98566"/>
              </p:ext>
            </p:extLst>
          </p:nvPr>
        </p:nvGraphicFramePr>
        <p:xfrm>
          <a:off x="4467070" y="650240"/>
          <a:ext cx="6966904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The table for this branch is a smaller table, that only contain examples where Outlook = sunny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085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The table for this branch is a smaller table, that only contain examples where Outlook = sunny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D8B5D9-DDB5-AA45-A483-9B8331683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209762"/>
              </p:ext>
            </p:extLst>
          </p:nvPr>
        </p:nvGraphicFramePr>
        <p:xfrm>
          <a:off x="5082601" y="1118789"/>
          <a:ext cx="5405496" cy="167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9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246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Here, the Outlook column is no longer needed – we wont be able to “split” on it any more down this branch because it’s all the same value!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D8B5D9-DDB5-AA45-A483-9B833168344E}"/>
              </a:ext>
            </a:extLst>
          </p:cNvPr>
          <p:cNvGraphicFramePr>
            <a:graphicFrameLocks noGrp="1"/>
          </p:cNvGraphicFramePr>
          <p:nvPr/>
        </p:nvGraphicFramePr>
        <p:xfrm>
          <a:off x="5082601" y="1118789"/>
          <a:ext cx="5405496" cy="167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9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480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Recursively call this algorithm for each child + smaller table.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And now that we are dealing with this smaller table, let’s basically do the same thing again to figure out where “Sunny” should take us!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087" r="-54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D8B5D9-DDB5-AA45-A483-9B8331683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33043"/>
              </p:ext>
            </p:extLst>
          </p:nvPr>
        </p:nvGraphicFramePr>
        <p:xfrm>
          <a:off x="5082601" y="1118789"/>
          <a:ext cx="4560294" cy="167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9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617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all examples have the same class label: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Once again, not true.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there are no more attributes to choose from:</a:t>
            </a: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We have one fewer, but still lots.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D8B5D9-DDB5-AA45-A483-9B8331683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66448"/>
              </p:ext>
            </p:extLst>
          </p:nvPr>
        </p:nvGraphicFramePr>
        <p:xfrm>
          <a:off x="5082601" y="1118789"/>
          <a:ext cx="4560294" cy="167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9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558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So we’ll choose another attribute and create another non-leaf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D8B5D9-DDB5-AA45-A483-9B833168344E}"/>
              </a:ext>
            </a:extLst>
          </p:cNvPr>
          <p:cNvGraphicFramePr>
            <a:graphicFrameLocks noGrp="1"/>
          </p:cNvGraphicFramePr>
          <p:nvPr/>
        </p:nvGraphicFramePr>
        <p:xfrm>
          <a:off x="5082601" y="1118789"/>
          <a:ext cx="4560294" cy="167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9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054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OK. So. As we just said, the dream is, given something like this:</a:t>
            </a:r>
          </a:p>
          <a:p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Can we run it through our model to produce something like this:</a:t>
            </a:r>
            <a:endParaRPr lang="en-US" sz="2200" dirty="0">
              <a:latin typeface="Helvetica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DFC484-AAF6-9C48-BEED-019306253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594585"/>
              </p:ext>
            </p:extLst>
          </p:nvPr>
        </p:nvGraphicFramePr>
        <p:xfrm>
          <a:off x="2437372" y="3063240"/>
          <a:ext cx="6476556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9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543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Tennis</a:t>
                      </a:r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76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8C5281-F90B-9C4A-A0AC-CD4F1BDCC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8214"/>
              </p:ext>
            </p:extLst>
          </p:nvPr>
        </p:nvGraphicFramePr>
        <p:xfrm>
          <a:off x="2437372" y="5123330"/>
          <a:ext cx="6476556" cy="7941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9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838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Tennis</a:t>
                      </a:r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7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51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So we’ll choose another attribute and create another non-leaf node.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This time we’ll choose the Humidity attribute.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D8B5D9-DDB5-AA45-A483-9B833168344E}"/>
              </a:ext>
            </a:extLst>
          </p:cNvPr>
          <p:cNvGraphicFramePr>
            <a:graphicFrameLocks noGrp="1"/>
          </p:cNvGraphicFramePr>
          <p:nvPr/>
        </p:nvGraphicFramePr>
        <p:xfrm>
          <a:off x="5082601" y="1118789"/>
          <a:ext cx="4560294" cy="167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9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/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371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We recursively call the algorithm again for each possible value humidity can have, starting with Humidity = high.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Note that there are three examples with high humidity.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D8B5D9-DDB5-AA45-A483-9B8331683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855902"/>
              </p:ext>
            </p:extLst>
          </p:nvPr>
        </p:nvGraphicFramePr>
        <p:xfrm>
          <a:off x="5082601" y="1118789"/>
          <a:ext cx="4560294" cy="167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9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/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17290C-63E0-EC42-98F2-2E43B359F042}"/>
              </a:ext>
            </a:extLst>
          </p:cNvPr>
          <p:cNvCxnSpPr/>
          <p:nvPr/>
        </p:nvCxnSpPr>
        <p:spPr>
          <a:xfrm flipH="1">
            <a:off x="842402" y="4952496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BEFBE-1070-F84F-8837-127F2A610EC5}"/>
                  </a:ext>
                </a:extLst>
              </p:cNvPr>
              <p:cNvSpPr txBox="1"/>
              <p:nvPr/>
            </p:nvSpPr>
            <p:spPr>
              <a:xfrm>
                <a:off x="-18652" y="5121146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BEFBE-1070-F84F-8837-127F2A6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652" y="5121146"/>
                <a:ext cx="940129" cy="461665"/>
              </a:xfrm>
              <a:prstGeom prst="rect">
                <a:avLst/>
              </a:prstGeom>
              <a:blipFill>
                <a:blip r:embed="rId5"/>
                <a:stretch>
                  <a:fillRect l="-135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820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Those three examples then become our new smaller table.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The table for this branch only has examples where humidity is high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(and also, don’t forget, where Outlook = sunny).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D8B5D9-DDB5-AA45-A483-9B8331683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63350"/>
              </p:ext>
            </p:extLst>
          </p:nvPr>
        </p:nvGraphicFramePr>
        <p:xfrm>
          <a:off x="5082601" y="1118789"/>
          <a:ext cx="4560294" cy="1116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9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/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17290C-63E0-EC42-98F2-2E43B359F042}"/>
              </a:ext>
            </a:extLst>
          </p:cNvPr>
          <p:cNvCxnSpPr/>
          <p:nvPr/>
        </p:nvCxnSpPr>
        <p:spPr>
          <a:xfrm flipH="1">
            <a:off x="842402" y="4952496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BEFBE-1070-F84F-8837-127F2A610EC5}"/>
                  </a:ext>
                </a:extLst>
              </p:cNvPr>
              <p:cNvSpPr txBox="1"/>
              <p:nvPr/>
            </p:nvSpPr>
            <p:spPr>
              <a:xfrm>
                <a:off x="-18652" y="5121146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BEFBE-1070-F84F-8837-127F2A6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652" y="5121146"/>
                <a:ext cx="940129" cy="461665"/>
              </a:xfrm>
              <a:prstGeom prst="rect">
                <a:avLst/>
              </a:prstGeom>
              <a:blipFill>
                <a:blip r:embed="rId5"/>
                <a:stretch>
                  <a:fillRect l="-135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445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Once again, we’ll never be able to split on Humidity again down this path, so that column is no longer needed.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D8B5D9-DDB5-AA45-A483-9B833168344E}"/>
              </a:ext>
            </a:extLst>
          </p:cNvPr>
          <p:cNvGraphicFramePr>
            <a:graphicFrameLocks noGrp="1"/>
          </p:cNvGraphicFramePr>
          <p:nvPr/>
        </p:nvGraphicFramePr>
        <p:xfrm>
          <a:off x="5082601" y="1118789"/>
          <a:ext cx="4560294" cy="1116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9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/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17290C-63E0-EC42-98F2-2E43B359F042}"/>
              </a:ext>
            </a:extLst>
          </p:cNvPr>
          <p:cNvCxnSpPr/>
          <p:nvPr/>
        </p:nvCxnSpPr>
        <p:spPr>
          <a:xfrm flipH="1">
            <a:off x="842402" y="4952496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BEFBE-1070-F84F-8837-127F2A610EC5}"/>
                  </a:ext>
                </a:extLst>
              </p:cNvPr>
              <p:cNvSpPr txBox="1"/>
              <p:nvPr/>
            </p:nvSpPr>
            <p:spPr>
              <a:xfrm>
                <a:off x="-18652" y="5121146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BEFBE-1070-F84F-8837-127F2A6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652" y="5121146"/>
                <a:ext cx="940129" cy="461665"/>
              </a:xfrm>
              <a:prstGeom prst="rect">
                <a:avLst/>
              </a:prstGeom>
              <a:blipFill>
                <a:blip r:embed="rId5"/>
                <a:stretch>
                  <a:fillRect l="-135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010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By removing the Humidity attribute, our table gets even more svelte!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And it’s gone!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D8B5D9-DDB5-AA45-A483-9B8331683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616551"/>
              </p:ext>
            </p:extLst>
          </p:nvPr>
        </p:nvGraphicFramePr>
        <p:xfrm>
          <a:off x="5082601" y="1118789"/>
          <a:ext cx="3586995" cy="1116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9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/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17290C-63E0-EC42-98F2-2E43B359F042}"/>
              </a:ext>
            </a:extLst>
          </p:cNvPr>
          <p:cNvCxnSpPr/>
          <p:nvPr/>
        </p:nvCxnSpPr>
        <p:spPr>
          <a:xfrm flipH="1">
            <a:off x="842402" y="4952496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BEFBE-1070-F84F-8837-127F2A610EC5}"/>
                  </a:ext>
                </a:extLst>
              </p:cNvPr>
              <p:cNvSpPr txBox="1"/>
              <p:nvPr/>
            </p:nvSpPr>
            <p:spPr>
              <a:xfrm>
                <a:off x="-18652" y="5121146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BEFBE-1070-F84F-8837-127F2A6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652" y="5121146"/>
                <a:ext cx="940129" cy="461665"/>
              </a:xfrm>
              <a:prstGeom prst="rect">
                <a:avLst/>
              </a:prstGeom>
              <a:blipFill>
                <a:blip r:embed="rId5"/>
                <a:stretch>
                  <a:fillRect l="-135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519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758025" y="612844"/>
            <a:ext cx="3709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all examples have the same class label: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Hey! Look at that, they do!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a leaf node with that class label.</a:t>
            </a:r>
          </a:p>
          <a:p>
            <a:endParaRPr lang="en-US" dirty="0">
              <a:latin typeface="Helvetica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/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5026C52-5A1D-9E40-9C41-D521C8138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68" y="3029519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E12B5-DB30-9848-AAC1-A40C91E5CA2B}"/>
              </a:ext>
            </a:extLst>
          </p:cNvPr>
          <p:cNvCxnSpPr/>
          <p:nvPr/>
        </p:nvCxnSpPr>
        <p:spPr>
          <a:xfrm flipH="1">
            <a:off x="1066800" y="344403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/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2FE8F4-1880-EA46-82C8-4F6DE705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" y="3568308"/>
                <a:ext cx="1122871" cy="461665"/>
              </a:xfrm>
              <a:prstGeom prst="rect">
                <a:avLst/>
              </a:prstGeom>
              <a:blipFill>
                <a:blip r:embed="rId3"/>
                <a:stretch>
                  <a:fillRect l="-113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D8B5D9-DDB5-AA45-A483-9B8331683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668241"/>
              </p:ext>
            </p:extLst>
          </p:nvPr>
        </p:nvGraphicFramePr>
        <p:xfrm>
          <a:off x="5082601" y="1118789"/>
          <a:ext cx="3586995" cy="1116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9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/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170DC2-5F47-EA45-9D67-F9A9C580C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0831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17290C-63E0-EC42-98F2-2E43B359F042}"/>
              </a:ext>
            </a:extLst>
          </p:cNvPr>
          <p:cNvCxnSpPr/>
          <p:nvPr/>
        </p:nvCxnSpPr>
        <p:spPr>
          <a:xfrm flipH="1">
            <a:off x="842402" y="4952496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BEFBE-1070-F84F-8837-127F2A610EC5}"/>
                  </a:ext>
                </a:extLst>
              </p:cNvPr>
              <p:cNvSpPr txBox="1"/>
              <p:nvPr/>
            </p:nvSpPr>
            <p:spPr>
              <a:xfrm>
                <a:off x="-18652" y="5121146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BEFBE-1070-F84F-8837-127F2A6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652" y="5121146"/>
                <a:ext cx="940129" cy="461665"/>
              </a:xfrm>
              <a:prstGeom prst="rect">
                <a:avLst/>
              </a:prstGeom>
              <a:blipFill>
                <a:blip r:embed="rId5"/>
                <a:stretch>
                  <a:fillRect l="-135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798ED7-A045-9F43-8EDB-9B5FB4418C4B}"/>
                  </a:ext>
                </a:extLst>
              </p:cNvPr>
              <p:cNvSpPr/>
              <p:nvPr/>
            </p:nvSpPr>
            <p:spPr>
              <a:xfrm>
                <a:off x="277049" y="5913540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798ED7-A045-9F43-8EDB-9B5FB4418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49" y="5913540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0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A Brief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We could still keep going on and building out the rest of the tree.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And we will! But, we’re going to use a slightly different visual metaphor.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We’re going to highlight how non-leaf nodes split the examples up by class label. i.e., how they split up the examples with “yes” labels from the examples with “no” labels.</a:t>
            </a:r>
          </a:p>
        </p:txBody>
      </p:sp>
    </p:spTree>
    <p:extLst>
      <p:ext uri="{BB962C8B-B14F-4D97-AF65-F5344CB8AC3E}">
        <p14:creationId xmlns:p14="http://schemas.microsoft.com/office/powerpoint/2010/main" val="2643190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D2F3F-DDC6-AF49-BBED-4B5526FE42C9}"/>
              </a:ext>
            </a:extLst>
          </p:cNvPr>
          <p:cNvSpPr/>
          <p:nvPr/>
        </p:nvSpPr>
        <p:spPr>
          <a:xfrm>
            <a:off x="3563021" y="1828188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35FFC2-A98C-DD4D-A4BF-042950D09698}"/>
              </a:ext>
            </a:extLst>
          </p:cNvPr>
          <p:cNvSpPr/>
          <p:nvPr/>
        </p:nvSpPr>
        <p:spPr>
          <a:xfrm>
            <a:off x="4046967" y="1828187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B979E-3C19-3543-A92A-8B73E31A2ED6}"/>
              </a:ext>
            </a:extLst>
          </p:cNvPr>
          <p:cNvSpPr/>
          <p:nvPr/>
        </p:nvSpPr>
        <p:spPr>
          <a:xfrm>
            <a:off x="4530913" y="1828187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8D05B-878F-EC4F-BB8F-5671EA1CE1F7}"/>
              </a:ext>
            </a:extLst>
          </p:cNvPr>
          <p:cNvSpPr/>
          <p:nvPr/>
        </p:nvSpPr>
        <p:spPr>
          <a:xfrm>
            <a:off x="5014859" y="1828187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251CC-4D09-9341-9999-08A225D361D9}"/>
              </a:ext>
            </a:extLst>
          </p:cNvPr>
          <p:cNvSpPr/>
          <p:nvPr/>
        </p:nvSpPr>
        <p:spPr>
          <a:xfrm>
            <a:off x="5501560" y="1828186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D8EE1A-38FA-FD46-B470-A689D5801D4E}"/>
              </a:ext>
            </a:extLst>
          </p:cNvPr>
          <p:cNvSpPr/>
          <p:nvPr/>
        </p:nvSpPr>
        <p:spPr>
          <a:xfrm>
            <a:off x="5985506" y="1828186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83789-8E9E-3543-9701-E840A1E9F026}"/>
              </a:ext>
            </a:extLst>
          </p:cNvPr>
          <p:cNvSpPr/>
          <p:nvPr/>
        </p:nvSpPr>
        <p:spPr>
          <a:xfrm>
            <a:off x="6469452" y="1828186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79FB87-7E4B-B545-BF23-8419ABF31B37}"/>
              </a:ext>
            </a:extLst>
          </p:cNvPr>
          <p:cNvSpPr/>
          <p:nvPr/>
        </p:nvSpPr>
        <p:spPr>
          <a:xfrm>
            <a:off x="6953398" y="1828186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7BE68-F3E1-3545-BAC6-9AB2F9A9B2B6}"/>
              </a:ext>
            </a:extLst>
          </p:cNvPr>
          <p:cNvSpPr/>
          <p:nvPr/>
        </p:nvSpPr>
        <p:spPr>
          <a:xfrm>
            <a:off x="7437344" y="1828186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904A6B-E91E-624C-808B-A9CC71128F12}"/>
              </a:ext>
            </a:extLst>
          </p:cNvPr>
          <p:cNvSpPr/>
          <p:nvPr/>
        </p:nvSpPr>
        <p:spPr>
          <a:xfrm>
            <a:off x="4530913" y="2171571"/>
            <a:ext cx="419105" cy="31257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A767AB-788B-D34F-8AEC-218774ADE357}"/>
              </a:ext>
            </a:extLst>
          </p:cNvPr>
          <p:cNvSpPr/>
          <p:nvPr/>
        </p:nvSpPr>
        <p:spPr>
          <a:xfrm>
            <a:off x="5014859" y="2171570"/>
            <a:ext cx="419105" cy="31257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2015E-AB30-2E47-9A78-3870C5911C3F}"/>
              </a:ext>
            </a:extLst>
          </p:cNvPr>
          <p:cNvSpPr/>
          <p:nvPr/>
        </p:nvSpPr>
        <p:spPr>
          <a:xfrm>
            <a:off x="5498805" y="2171570"/>
            <a:ext cx="419105" cy="31257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00CA1B-7361-7344-9BA1-88FCC37C4931}"/>
              </a:ext>
            </a:extLst>
          </p:cNvPr>
          <p:cNvSpPr/>
          <p:nvPr/>
        </p:nvSpPr>
        <p:spPr>
          <a:xfrm>
            <a:off x="5982751" y="2171570"/>
            <a:ext cx="419105" cy="31257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03ABEF-A0AF-A34E-985E-D297F83E41DA}"/>
              </a:ext>
            </a:extLst>
          </p:cNvPr>
          <p:cNvSpPr/>
          <p:nvPr/>
        </p:nvSpPr>
        <p:spPr>
          <a:xfrm>
            <a:off x="6469452" y="2171569"/>
            <a:ext cx="419105" cy="31257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3E777E-5DEF-2A4F-A435-C65A668EB8A0}"/>
              </a:ext>
            </a:extLst>
          </p:cNvPr>
          <p:cNvSpPr/>
          <p:nvPr/>
        </p:nvSpPr>
        <p:spPr>
          <a:xfrm>
            <a:off x="3465509" y="1701141"/>
            <a:ext cx="4629180" cy="1012079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769246" y="1019331"/>
            <a:ext cx="29074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Each of of these colored rectangles represent a different example.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Conveniently marked with that example’s index!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Green rectangles mean that example has a “Yes” label.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Red rectangles mean that example has a “No” label.</a:t>
            </a:r>
          </a:p>
        </p:txBody>
      </p:sp>
    </p:spTree>
    <p:extLst>
      <p:ext uri="{BB962C8B-B14F-4D97-AF65-F5344CB8AC3E}">
        <p14:creationId xmlns:p14="http://schemas.microsoft.com/office/powerpoint/2010/main" val="2879254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D2F3F-DDC6-AF49-BBED-4B5526FE42C9}"/>
              </a:ext>
            </a:extLst>
          </p:cNvPr>
          <p:cNvSpPr/>
          <p:nvPr/>
        </p:nvSpPr>
        <p:spPr>
          <a:xfrm>
            <a:off x="3563021" y="1828188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35FFC2-A98C-DD4D-A4BF-042950D09698}"/>
              </a:ext>
            </a:extLst>
          </p:cNvPr>
          <p:cNvSpPr/>
          <p:nvPr/>
        </p:nvSpPr>
        <p:spPr>
          <a:xfrm>
            <a:off x="4046967" y="1828187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B979E-3C19-3543-A92A-8B73E31A2ED6}"/>
              </a:ext>
            </a:extLst>
          </p:cNvPr>
          <p:cNvSpPr/>
          <p:nvPr/>
        </p:nvSpPr>
        <p:spPr>
          <a:xfrm>
            <a:off x="4530913" y="1828187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8D05B-878F-EC4F-BB8F-5671EA1CE1F7}"/>
              </a:ext>
            </a:extLst>
          </p:cNvPr>
          <p:cNvSpPr/>
          <p:nvPr/>
        </p:nvSpPr>
        <p:spPr>
          <a:xfrm>
            <a:off x="5014859" y="1828187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251CC-4D09-9341-9999-08A225D361D9}"/>
              </a:ext>
            </a:extLst>
          </p:cNvPr>
          <p:cNvSpPr/>
          <p:nvPr/>
        </p:nvSpPr>
        <p:spPr>
          <a:xfrm>
            <a:off x="5501560" y="1828186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D8EE1A-38FA-FD46-B470-A689D5801D4E}"/>
              </a:ext>
            </a:extLst>
          </p:cNvPr>
          <p:cNvSpPr/>
          <p:nvPr/>
        </p:nvSpPr>
        <p:spPr>
          <a:xfrm>
            <a:off x="5985506" y="1828186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83789-8E9E-3543-9701-E840A1E9F026}"/>
              </a:ext>
            </a:extLst>
          </p:cNvPr>
          <p:cNvSpPr/>
          <p:nvPr/>
        </p:nvSpPr>
        <p:spPr>
          <a:xfrm>
            <a:off x="6469452" y="1828186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79FB87-7E4B-B545-BF23-8419ABF31B37}"/>
              </a:ext>
            </a:extLst>
          </p:cNvPr>
          <p:cNvSpPr/>
          <p:nvPr/>
        </p:nvSpPr>
        <p:spPr>
          <a:xfrm>
            <a:off x="6953398" y="1828186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7BE68-F3E1-3545-BAC6-9AB2F9A9B2B6}"/>
              </a:ext>
            </a:extLst>
          </p:cNvPr>
          <p:cNvSpPr/>
          <p:nvPr/>
        </p:nvSpPr>
        <p:spPr>
          <a:xfrm>
            <a:off x="7437344" y="1828186"/>
            <a:ext cx="419105" cy="31257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904A6B-E91E-624C-808B-A9CC71128F12}"/>
              </a:ext>
            </a:extLst>
          </p:cNvPr>
          <p:cNvSpPr/>
          <p:nvPr/>
        </p:nvSpPr>
        <p:spPr>
          <a:xfrm>
            <a:off x="4530913" y="2171571"/>
            <a:ext cx="419105" cy="31257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A767AB-788B-D34F-8AEC-218774ADE357}"/>
              </a:ext>
            </a:extLst>
          </p:cNvPr>
          <p:cNvSpPr/>
          <p:nvPr/>
        </p:nvSpPr>
        <p:spPr>
          <a:xfrm>
            <a:off x="5014859" y="2171570"/>
            <a:ext cx="419105" cy="31257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2015E-AB30-2E47-9A78-3870C5911C3F}"/>
              </a:ext>
            </a:extLst>
          </p:cNvPr>
          <p:cNvSpPr/>
          <p:nvPr/>
        </p:nvSpPr>
        <p:spPr>
          <a:xfrm>
            <a:off x="5498805" y="2171570"/>
            <a:ext cx="419105" cy="31257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00CA1B-7361-7344-9BA1-88FCC37C4931}"/>
              </a:ext>
            </a:extLst>
          </p:cNvPr>
          <p:cNvSpPr/>
          <p:nvPr/>
        </p:nvSpPr>
        <p:spPr>
          <a:xfrm>
            <a:off x="5982751" y="2171570"/>
            <a:ext cx="419105" cy="31257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03ABEF-A0AF-A34E-985E-D297F83E41DA}"/>
              </a:ext>
            </a:extLst>
          </p:cNvPr>
          <p:cNvSpPr/>
          <p:nvPr/>
        </p:nvSpPr>
        <p:spPr>
          <a:xfrm>
            <a:off x="6469452" y="2171569"/>
            <a:ext cx="419105" cy="31257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3E777E-5DEF-2A4F-A435-C65A668EB8A0}"/>
              </a:ext>
            </a:extLst>
          </p:cNvPr>
          <p:cNvSpPr/>
          <p:nvPr/>
        </p:nvSpPr>
        <p:spPr>
          <a:xfrm>
            <a:off x="3465509" y="1701141"/>
            <a:ext cx="4629180" cy="1012079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769246" y="1019331"/>
            <a:ext cx="2907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Basically, this node represents all of the examples that we are currently ‘considering’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At first: we are considering every example, i.e., all of our data.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0BB04-93C0-4865-B641-8E2409AB36D2}"/>
              </a:ext>
            </a:extLst>
          </p:cNvPr>
          <p:cNvGraphicFramePr>
            <a:graphicFrameLocks noGrp="1"/>
          </p:cNvGraphicFramePr>
          <p:nvPr/>
        </p:nvGraphicFramePr>
        <p:xfrm>
          <a:off x="660657" y="2788517"/>
          <a:ext cx="4629180" cy="370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23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4037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50769D0-DBB2-4B1C-9673-69153F2CF108}"/>
              </a:ext>
            </a:extLst>
          </p:cNvPr>
          <p:cNvCxnSpPr>
            <a:endCxn id="14" idx="1"/>
          </p:cNvCxnSpPr>
          <p:nvPr/>
        </p:nvCxnSpPr>
        <p:spPr>
          <a:xfrm flipV="1">
            <a:off x="756954" y="2327858"/>
            <a:ext cx="3773959" cy="821069"/>
          </a:xfrm>
          <a:prstGeom prst="bentConnector3">
            <a:avLst>
              <a:gd name="adj1" fmla="val -343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8374288-A8CC-4E37-B268-D40887E4EE57}"/>
              </a:ext>
            </a:extLst>
          </p:cNvPr>
          <p:cNvCxnSpPr>
            <a:cxnSpLocks/>
          </p:cNvCxnSpPr>
          <p:nvPr/>
        </p:nvCxnSpPr>
        <p:spPr>
          <a:xfrm flipV="1">
            <a:off x="593061" y="1984473"/>
            <a:ext cx="2969960" cy="1667302"/>
          </a:xfrm>
          <a:prstGeom prst="bentConnector3">
            <a:avLst>
              <a:gd name="adj1" fmla="val -301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D11E9E5-DA8E-4632-AFC6-F203E7FD09A7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660657" y="1828187"/>
            <a:ext cx="3595863" cy="2047416"/>
          </a:xfrm>
          <a:prstGeom prst="bentConnector4">
            <a:avLst>
              <a:gd name="adj1" fmla="val -7646"/>
              <a:gd name="adj2" fmla="val 1111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79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895060" y="1036689"/>
            <a:ext cx="2907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The act of picking an attribute splits our 14 examples into three different “buckets” – one bucket for each value our attribute might have.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Look at how Overcast only has “Yes” examples!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/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080C79-9C62-0A42-8F2E-23A7C1636888}"/>
              </a:ext>
            </a:extLst>
          </p:cNvPr>
          <p:cNvCxnSpPr>
            <a:stCxn id="27" idx="3"/>
          </p:cNvCxnSpPr>
          <p:nvPr/>
        </p:nvCxnSpPr>
        <p:spPr>
          <a:xfrm flipH="1">
            <a:off x="4075165" y="223704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F6BBD-55C2-524D-B569-9C9F8DBF8FDA}"/>
              </a:ext>
            </a:extLst>
          </p:cNvPr>
          <p:cNvCxnSpPr>
            <a:stCxn id="27" idx="5"/>
          </p:cNvCxnSpPr>
          <p:nvPr/>
        </p:nvCxnSpPr>
        <p:spPr>
          <a:xfrm>
            <a:off x="6211724" y="2237044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E1A4E7-F7AE-4641-AD14-3CA3625BA17C}"/>
              </a:ext>
            </a:extLst>
          </p:cNvPr>
          <p:cNvCxnSpPr>
            <a:stCxn id="27" idx="4"/>
          </p:cNvCxnSpPr>
          <p:nvPr/>
        </p:nvCxnSpPr>
        <p:spPr>
          <a:xfrm>
            <a:off x="5562007" y="2329351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/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/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/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8A3ACED-5F9F-D74E-9A72-5A2BB7B9EC1B}"/>
              </a:ext>
            </a:extLst>
          </p:cNvPr>
          <p:cNvGrpSpPr/>
          <p:nvPr/>
        </p:nvGrpSpPr>
        <p:grpSpPr>
          <a:xfrm>
            <a:off x="2303268" y="3283840"/>
            <a:ext cx="2172493" cy="958282"/>
            <a:chOff x="1475772" y="3283841"/>
            <a:chExt cx="2172493" cy="95828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A4DD306-FEF5-2847-A276-C2C204A56D53}"/>
                </a:ext>
              </a:extLst>
            </p:cNvPr>
            <p:cNvSpPr/>
            <p:nvPr/>
          </p:nvSpPr>
          <p:spPr>
            <a:xfrm>
              <a:off x="1900896" y="3461722"/>
              <a:ext cx="506139" cy="29595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D9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69D5C5-5150-8040-BE89-0A33A00F1B0B}"/>
                </a:ext>
              </a:extLst>
            </p:cNvPr>
            <p:cNvSpPr/>
            <p:nvPr/>
          </p:nvSpPr>
          <p:spPr>
            <a:xfrm>
              <a:off x="2387597" y="3461722"/>
              <a:ext cx="506139" cy="29595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DEF546-688E-5449-BDD8-B43FC5055F90}"/>
                </a:ext>
              </a:extLst>
            </p:cNvPr>
            <p:cNvSpPr/>
            <p:nvPr/>
          </p:nvSpPr>
          <p:spPr>
            <a:xfrm>
              <a:off x="1657934" y="3805107"/>
              <a:ext cx="506139" cy="2959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9B1C0E-C6AB-A44F-9AD9-3BC6E1D6E738}"/>
                </a:ext>
              </a:extLst>
            </p:cNvPr>
            <p:cNvSpPr/>
            <p:nvPr/>
          </p:nvSpPr>
          <p:spPr>
            <a:xfrm>
              <a:off x="2141880" y="3805106"/>
              <a:ext cx="506139" cy="2959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0927D6-9C2D-4E4D-9754-F550222296FF}"/>
                </a:ext>
              </a:extLst>
            </p:cNvPr>
            <p:cNvSpPr/>
            <p:nvPr/>
          </p:nvSpPr>
          <p:spPr>
            <a:xfrm>
              <a:off x="2628581" y="3805106"/>
              <a:ext cx="506139" cy="2959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D8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146B0918-4F07-EF43-A307-F783378793D2}"/>
                </a:ext>
              </a:extLst>
            </p:cNvPr>
            <p:cNvSpPr/>
            <p:nvPr/>
          </p:nvSpPr>
          <p:spPr>
            <a:xfrm>
              <a:off x="1475772" y="3283841"/>
              <a:ext cx="2172493" cy="95828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A8B0C8-ED95-9D49-9749-C09EB06C25BC}"/>
              </a:ext>
            </a:extLst>
          </p:cNvPr>
          <p:cNvGrpSpPr/>
          <p:nvPr/>
        </p:nvGrpSpPr>
        <p:grpSpPr>
          <a:xfrm>
            <a:off x="4533965" y="3283840"/>
            <a:ext cx="2172494" cy="958283"/>
            <a:chOff x="3388154" y="3361401"/>
            <a:chExt cx="2172494" cy="95828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5F6D194-F6F0-5946-A69F-E90B3B4DD5C8}"/>
                </a:ext>
              </a:extLst>
            </p:cNvPr>
            <p:cNvSpPr/>
            <p:nvPr/>
          </p:nvSpPr>
          <p:spPr>
            <a:xfrm>
              <a:off x="3470271" y="3491013"/>
              <a:ext cx="432185" cy="2959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B2F98E6-B5A2-AD47-B4B7-A7BB59821A01}"/>
                </a:ext>
              </a:extLst>
            </p:cNvPr>
            <p:cNvSpPr/>
            <p:nvPr/>
          </p:nvSpPr>
          <p:spPr>
            <a:xfrm>
              <a:off x="3954217" y="3491012"/>
              <a:ext cx="432185" cy="2959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9A05396-7FFE-1D49-8F9C-0E81D6893CD5}"/>
                </a:ext>
              </a:extLst>
            </p:cNvPr>
            <p:cNvSpPr/>
            <p:nvPr/>
          </p:nvSpPr>
          <p:spPr>
            <a:xfrm>
              <a:off x="4438163" y="3491011"/>
              <a:ext cx="432185" cy="2959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6A57206-37D8-0348-BEFE-7D56BF05ABBA}"/>
                </a:ext>
              </a:extLst>
            </p:cNvPr>
            <p:cNvSpPr/>
            <p:nvPr/>
          </p:nvSpPr>
          <p:spPr>
            <a:xfrm>
              <a:off x="4922109" y="3491011"/>
              <a:ext cx="432185" cy="2959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D13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8FF4898-5368-C946-A465-69FAFF06615A}"/>
                </a:ext>
              </a:extLst>
            </p:cNvPr>
            <p:cNvSpPr/>
            <p:nvPr/>
          </p:nvSpPr>
          <p:spPr>
            <a:xfrm>
              <a:off x="3388154" y="3361401"/>
              <a:ext cx="2172494" cy="95828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04D1EC2-C015-6A41-95A6-905E965E6699}"/>
              </a:ext>
            </a:extLst>
          </p:cNvPr>
          <p:cNvGrpSpPr/>
          <p:nvPr/>
        </p:nvGrpSpPr>
        <p:grpSpPr>
          <a:xfrm>
            <a:off x="6764663" y="3278364"/>
            <a:ext cx="2118613" cy="969235"/>
            <a:chOff x="6764663" y="3269911"/>
            <a:chExt cx="2118613" cy="96923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8077C9-E054-C148-BA54-32FC4E4B23F2}"/>
                </a:ext>
              </a:extLst>
            </p:cNvPr>
            <p:cNvSpPr/>
            <p:nvPr/>
          </p:nvSpPr>
          <p:spPr>
            <a:xfrm>
              <a:off x="6949636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FDD9EF-57FE-0849-A9AE-DE2FA8C107F9}"/>
                </a:ext>
              </a:extLst>
            </p:cNvPr>
            <p:cNvSpPr/>
            <p:nvPr/>
          </p:nvSpPr>
          <p:spPr>
            <a:xfrm>
              <a:off x="7433582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3F7A0A-A6EE-864E-BD52-2B500C62CFC6}"/>
                </a:ext>
              </a:extLst>
            </p:cNvPr>
            <p:cNvSpPr/>
            <p:nvPr/>
          </p:nvSpPr>
          <p:spPr>
            <a:xfrm>
              <a:off x="7917528" y="3392007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A1106E4-D949-5B45-8B32-06367B00C8CC}"/>
                </a:ext>
              </a:extLst>
            </p:cNvPr>
            <p:cNvSpPr/>
            <p:nvPr/>
          </p:nvSpPr>
          <p:spPr>
            <a:xfrm>
              <a:off x="7201736" y="3735391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D6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D3A797-5DA9-9441-9E76-E10682138E79}"/>
                </a:ext>
              </a:extLst>
            </p:cNvPr>
            <p:cNvSpPr/>
            <p:nvPr/>
          </p:nvSpPr>
          <p:spPr>
            <a:xfrm>
              <a:off x="7685682" y="3735390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D14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AD1C855-6D0B-6947-88C2-CCD3CB7A943D}"/>
                </a:ext>
              </a:extLst>
            </p:cNvPr>
            <p:cNvSpPr/>
            <p:nvPr/>
          </p:nvSpPr>
          <p:spPr>
            <a:xfrm>
              <a:off x="6764663" y="3269911"/>
              <a:ext cx="2118613" cy="96923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B5F6C0F3-CBD8-4B52-832C-C9C799A6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12228"/>
              </p:ext>
            </p:extLst>
          </p:nvPr>
        </p:nvGraphicFramePr>
        <p:xfrm>
          <a:off x="7716241" y="4217617"/>
          <a:ext cx="4402144" cy="137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2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5820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20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20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20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20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055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F9B4D789-A402-48FC-A719-967939CE8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36034"/>
              </p:ext>
            </p:extLst>
          </p:nvPr>
        </p:nvGraphicFramePr>
        <p:xfrm>
          <a:off x="3897349" y="5566459"/>
          <a:ext cx="3805434" cy="121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8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60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0026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46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246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026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026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4F9E54DE-4A44-4DDE-B6E1-564F08740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586091"/>
              </p:ext>
            </p:extLst>
          </p:nvPr>
        </p:nvGraphicFramePr>
        <p:xfrm>
          <a:off x="-11722" y="4289547"/>
          <a:ext cx="4283766" cy="121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12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024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242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242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42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FF00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242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242">
                <a:tc>
                  <a:txBody>
                    <a:bodyPr/>
                    <a:lstStyle/>
                    <a:p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highlight>
                            <a:srgbClr val="00FF00"/>
                          </a:highlight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70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D71A81-2C0B-754F-9BF3-03A04C3A0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212019"/>
              </p:ext>
            </p:extLst>
          </p:nvPr>
        </p:nvGraphicFramePr>
        <p:xfrm>
          <a:off x="4467070" y="650240"/>
          <a:ext cx="6966904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4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C4F5B0-5698-3447-9DCA-ABAEF54876BA}"/>
              </a:ext>
            </a:extLst>
          </p:cNvPr>
          <p:cNvSpPr txBox="1"/>
          <p:nvPr/>
        </p:nvSpPr>
        <p:spPr>
          <a:xfrm>
            <a:off x="854439" y="1094282"/>
            <a:ext cx="1948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Here’s the 14 days worth of tennis data we collected.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Our </a:t>
            </a:r>
            <a:r>
              <a:rPr lang="en-US" b="1" dirty="0">
                <a:latin typeface="Helvetica" pitchFamily="2" charset="0"/>
              </a:rPr>
              <a:t>data set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Wouldn’t it be awesome if we took all of this as training data… </a:t>
            </a:r>
          </a:p>
        </p:txBody>
      </p:sp>
    </p:spTree>
    <p:extLst>
      <p:ext uri="{BB962C8B-B14F-4D97-AF65-F5344CB8AC3E}">
        <p14:creationId xmlns:p14="http://schemas.microsoft.com/office/powerpoint/2010/main" val="2508383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895060" y="1036689"/>
            <a:ext cx="29074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Because of that, there’s no point in making any further splits down that branch.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(Remember, the goal is to be able to conclude what the label is based on the attributes).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So if Outlook is Overcast, conclude that the label is Yes.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We can’t make similar conclusions for the other values of Outlook, so more splitting is required.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/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080C79-9C62-0A42-8F2E-23A7C1636888}"/>
              </a:ext>
            </a:extLst>
          </p:cNvPr>
          <p:cNvCxnSpPr>
            <a:stCxn id="27" idx="3"/>
          </p:cNvCxnSpPr>
          <p:nvPr/>
        </p:nvCxnSpPr>
        <p:spPr>
          <a:xfrm flipH="1">
            <a:off x="4075165" y="223704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F6BBD-55C2-524D-B569-9C9F8DBF8FDA}"/>
              </a:ext>
            </a:extLst>
          </p:cNvPr>
          <p:cNvCxnSpPr>
            <a:stCxn id="27" idx="5"/>
          </p:cNvCxnSpPr>
          <p:nvPr/>
        </p:nvCxnSpPr>
        <p:spPr>
          <a:xfrm>
            <a:off x="6211724" y="2237044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E1A4E7-F7AE-4641-AD14-3CA3625BA17C}"/>
              </a:ext>
            </a:extLst>
          </p:cNvPr>
          <p:cNvCxnSpPr>
            <a:stCxn id="27" idx="4"/>
          </p:cNvCxnSpPr>
          <p:nvPr/>
        </p:nvCxnSpPr>
        <p:spPr>
          <a:xfrm>
            <a:off x="5562007" y="2329351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/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/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/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8A3ACED-5F9F-D74E-9A72-5A2BB7B9EC1B}"/>
              </a:ext>
            </a:extLst>
          </p:cNvPr>
          <p:cNvGrpSpPr/>
          <p:nvPr/>
        </p:nvGrpSpPr>
        <p:grpSpPr>
          <a:xfrm>
            <a:off x="2303268" y="3283840"/>
            <a:ext cx="2172493" cy="958282"/>
            <a:chOff x="1475772" y="3283841"/>
            <a:chExt cx="2172493" cy="95828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A4DD306-FEF5-2847-A276-C2C204A56D53}"/>
                </a:ext>
              </a:extLst>
            </p:cNvPr>
            <p:cNvSpPr/>
            <p:nvPr/>
          </p:nvSpPr>
          <p:spPr>
            <a:xfrm>
              <a:off x="1900896" y="3461722"/>
              <a:ext cx="506139" cy="29595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D9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69D5C5-5150-8040-BE89-0A33A00F1B0B}"/>
                </a:ext>
              </a:extLst>
            </p:cNvPr>
            <p:cNvSpPr/>
            <p:nvPr/>
          </p:nvSpPr>
          <p:spPr>
            <a:xfrm>
              <a:off x="2387597" y="3461722"/>
              <a:ext cx="506139" cy="29595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DEF546-688E-5449-BDD8-B43FC5055F90}"/>
                </a:ext>
              </a:extLst>
            </p:cNvPr>
            <p:cNvSpPr/>
            <p:nvPr/>
          </p:nvSpPr>
          <p:spPr>
            <a:xfrm>
              <a:off x="1657934" y="3805107"/>
              <a:ext cx="506139" cy="2959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9B1C0E-C6AB-A44F-9AD9-3BC6E1D6E738}"/>
                </a:ext>
              </a:extLst>
            </p:cNvPr>
            <p:cNvSpPr/>
            <p:nvPr/>
          </p:nvSpPr>
          <p:spPr>
            <a:xfrm>
              <a:off x="2141880" y="3805106"/>
              <a:ext cx="506139" cy="2959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0927D6-9C2D-4E4D-9754-F550222296FF}"/>
                </a:ext>
              </a:extLst>
            </p:cNvPr>
            <p:cNvSpPr/>
            <p:nvPr/>
          </p:nvSpPr>
          <p:spPr>
            <a:xfrm>
              <a:off x="2628581" y="3805106"/>
              <a:ext cx="506139" cy="2959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D8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146B0918-4F07-EF43-A307-F783378793D2}"/>
                </a:ext>
              </a:extLst>
            </p:cNvPr>
            <p:cNvSpPr/>
            <p:nvPr/>
          </p:nvSpPr>
          <p:spPr>
            <a:xfrm>
              <a:off x="1475772" y="3283841"/>
              <a:ext cx="2172493" cy="95828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04D1EC2-C015-6A41-95A6-905E965E6699}"/>
              </a:ext>
            </a:extLst>
          </p:cNvPr>
          <p:cNvGrpSpPr/>
          <p:nvPr/>
        </p:nvGrpSpPr>
        <p:grpSpPr>
          <a:xfrm>
            <a:off x="6764663" y="3278364"/>
            <a:ext cx="2118613" cy="969235"/>
            <a:chOff x="6764663" y="3269911"/>
            <a:chExt cx="2118613" cy="96923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8077C9-E054-C148-BA54-32FC4E4B23F2}"/>
                </a:ext>
              </a:extLst>
            </p:cNvPr>
            <p:cNvSpPr/>
            <p:nvPr/>
          </p:nvSpPr>
          <p:spPr>
            <a:xfrm>
              <a:off x="6949636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FDD9EF-57FE-0849-A9AE-DE2FA8C107F9}"/>
                </a:ext>
              </a:extLst>
            </p:cNvPr>
            <p:cNvSpPr/>
            <p:nvPr/>
          </p:nvSpPr>
          <p:spPr>
            <a:xfrm>
              <a:off x="7433582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3F7A0A-A6EE-864E-BD52-2B500C62CFC6}"/>
                </a:ext>
              </a:extLst>
            </p:cNvPr>
            <p:cNvSpPr/>
            <p:nvPr/>
          </p:nvSpPr>
          <p:spPr>
            <a:xfrm>
              <a:off x="7917528" y="3392007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A1106E4-D949-5B45-8B32-06367B00C8CC}"/>
                </a:ext>
              </a:extLst>
            </p:cNvPr>
            <p:cNvSpPr/>
            <p:nvPr/>
          </p:nvSpPr>
          <p:spPr>
            <a:xfrm>
              <a:off x="7201736" y="3735391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D6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D3A797-5DA9-9441-9E76-E10682138E79}"/>
                </a:ext>
              </a:extLst>
            </p:cNvPr>
            <p:cNvSpPr/>
            <p:nvPr/>
          </p:nvSpPr>
          <p:spPr>
            <a:xfrm>
              <a:off x="7685682" y="3735390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D14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AD1C855-6D0B-6947-88C2-CCD3CB7A943D}"/>
                </a:ext>
              </a:extLst>
            </p:cNvPr>
            <p:cNvSpPr/>
            <p:nvPr/>
          </p:nvSpPr>
          <p:spPr>
            <a:xfrm>
              <a:off x="6764663" y="3269911"/>
              <a:ext cx="2118613" cy="96923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/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888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895060" y="1036689"/>
            <a:ext cx="2907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Let’s go down the “Sunny” branch and choose another attribute to split on.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Let’s choose Humidity.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It has two possible values, so we have two buckets.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Helvetica" pitchFamily="2" charset="0"/>
              </a:rPr>
              <a:t>Note anything special about these buckets?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/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080C79-9C62-0A42-8F2E-23A7C1636888}"/>
              </a:ext>
            </a:extLst>
          </p:cNvPr>
          <p:cNvCxnSpPr>
            <a:stCxn id="27" idx="3"/>
          </p:cNvCxnSpPr>
          <p:nvPr/>
        </p:nvCxnSpPr>
        <p:spPr>
          <a:xfrm flipH="1">
            <a:off x="4075165" y="223704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F6BBD-55C2-524D-B569-9C9F8DBF8FDA}"/>
              </a:ext>
            </a:extLst>
          </p:cNvPr>
          <p:cNvCxnSpPr>
            <a:stCxn id="27" idx="5"/>
          </p:cNvCxnSpPr>
          <p:nvPr/>
        </p:nvCxnSpPr>
        <p:spPr>
          <a:xfrm>
            <a:off x="6211724" y="2237044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E1A4E7-F7AE-4641-AD14-3CA3625BA17C}"/>
              </a:ext>
            </a:extLst>
          </p:cNvPr>
          <p:cNvCxnSpPr>
            <a:stCxn id="27" idx="4"/>
          </p:cNvCxnSpPr>
          <p:nvPr/>
        </p:nvCxnSpPr>
        <p:spPr>
          <a:xfrm>
            <a:off x="5562007" y="2329351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/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/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/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E04D1EC2-C015-6A41-95A6-905E965E6699}"/>
              </a:ext>
            </a:extLst>
          </p:cNvPr>
          <p:cNvGrpSpPr/>
          <p:nvPr/>
        </p:nvGrpSpPr>
        <p:grpSpPr>
          <a:xfrm>
            <a:off x="6764663" y="3278364"/>
            <a:ext cx="2118613" cy="969235"/>
            <a:chOff x="6764663" y="3269911"/>
            <a:chExt cx="2118613" cy="96923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8077C9-E054-C148-BA54-32FC4E4B23F2}"/>
                </a:ext>
              </a:extLst>
            </p:cNvPr>
            <p:cNvSpPr/>
            <p:nvPr/>
          </p:nvSpPr>
          <p:spPr>
            <a:xfrm>
              <a:off x="6949636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FDD9EF-57FE-0849-A9AE-DE2FA8C107F9}"/>
                </a:ext>
              </a:extLst>
            </p:cNvPr>
            <p:cNvSpPr/>
            <p:nvPr/>
          </p:nvSpPr>
          <p:spPr>
            <a:xfrm>
              <a:off x="7433582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3F7A0A-A6EE-864E-BD52-2B500C62CFC6}"/>
                </a:ext>
              </a:extLst>
            </p:cNvPr>
            <p:cNvSpPr/>
            <p:nvPr/>
          </p:nvSpPr>
          <p:spPr>
            <a:xfrm>
              <a:off x="7917528" y="3392007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A1106E4-D949-5B45-8B32-06367B00C8CC}"/>
                </a:ext>
              </a:extLst>
            </p:cNvPr>
            <p:cNvSpPr/>
            <p:nvPr/>
          </p:nvSpPr>
          <p:spPr>
            <a:xfrm>
              <a:off x="7201736" y="3735391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D6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D3A797-5DA9-9441-9E76-E10682138E79}"/>
                </a:ext>
              </a:extLst>
            </p:cNvPr>
            <p:cNvSpPr/>
            <p:nvPr/>
          </p:nvSpPr>
          <p:spPr>
            <a:xfrm>
              <a:off x="7685682" y="3735390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D14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AD1C855-6D0B-6947-88C2-CCD3CB7A943D}"/>
                </a:ext>
              </a:extLst>
            </p:cNvPr>
            <p:cNvSpPr/>
            <p:nvPr/>
          </p:nvSpPr>
          <p:spPr>
            <a:xfrm>
              <a:off x="6764663" y="3269911"/>
              <a:ext cx="2118613" cy="96923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/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/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0AEEA2-BAFA-2C4E-A3B2-AFE718CF8C9F}"/>
              </a:ext>
            </a:extLst>
          </p:cNvPr>
          <p:cNvCxnSpPr/>
          <p:nvPr/>
        </p:nvCxnSpPr>
        <p:spPr>
          <a:xfrm flipH="1">
            <a:off x="2850563" y="3770354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58FFA9-7387-2B4C-B100-590817752BAA}"/>
              </a:ext>
            </a:extLst>
          </p:cNvPr>
          <p:cNvCxnSpPr/>
          <p:nvPr/>
        </p:nvCxnSpPr>
        <p:spPr>
          <a:xfrm>
            <a:off x="4308148" y="3770354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/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blipFill>
                <a:blip r:embed="rId8"/>
                <a:stretch>
                  <a:fillRect l="-133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/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FCC4F7C-42D6-5B44-8823-2E62047CD8B3}"/>
              </a:ext>
            </a:extLst>
          </p:cNvPr>
          <p:cNvGrpSpPr/>
          <p:nvPr/>
        </p:nvGrpSpPr>
        <p:grpSpPr>
          <a:xfrm>
            <a:off x="1861324" y="4750067"/>
            <a:ext cx="1736203" cy="526433"/>
            <a:chOff x="358815" y="4773168"/>
            <a:chExt cx="1736203" cy="52643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1795CB3-09CA-044C-9C25-1B3A598E2FC6}"/>
                </a:ext>
              </a:extLst>
            </p:cNvPr>
            <p:cNvSpPr/>
            <p:nvPr/>
          </p:nvSpPr>
          <p:spPr>
            <a:xfrm>
              <a:off x="540978" y="4897443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92A71F8-7ADA-F74F-93E4-25CB23A67C29}"/>
                </a:ext>
              </a:extLst>
            </p:cNvPr>
            <p:cNvSpPr/>
            <p:nvPr/>
          </p:nvSpPr>
          <p:spPr>
            <a:xfrm>
              <a:off x="1024924" y="4897442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B23084-6698-9743-A800-BB7BC3077862}"/>
                </a:ext>
              </a:extLst>
            </p:cNvPr>
            <p:cNvSpPr/>
            <p:nvPr/>
          </p:nvSpPr>
          <p:spPr>
            <a:xfrm>
              <a:off x="1511625" y="4897442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D8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649B1D2-365B-664E-9A12-A91D92DF6B79}"/>
                </a:ext>
              </a:extLst>
            </p:cNvPr>
            <p:cNvSpPr/>
            <p:nvPr/>
          </p:nvSpPr>
          <p:spPr>
            <a:xfrm>
              <a:off x="358815" y="4773168"/>
              <a:ext cx="1736203" cy="52643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0167197-739B-E747-AD45-523563783B05}"/>
              </a:ext>
            </a:extLst>
          </p:cNvPr>
          <p:cNvSpPr/>
          <p:nvPr/>
        </p:nvSpPr>
        <p:spPr>
          <a:xfrm>
            <a:off x="4110268" y="4866222"/>
            <a:ext cx="446393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BE8DFE7-EABB-CE4C-BD91-E7DE28A2F39D}"/>
              </a:ext>
            </a:extLst>
          </p:cNvPr>
          <p:cNvSpPr/>
          <p:nvPr/>
        </p:nvSpPr>
        <p:spPr>
          <a:xfrm>
            <a:off x="4596969" y="4866222"/>
            <a:ext cx="446393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A824A71-87A3-AA4B-ABE5-453C5A302E45}"/>
              </a:ext>
            </a:extLst>
          </p:cNvPr>
          <p:cNvSpPr/>
          <p:nvPr/>
        </p:nvSpPr>
        <p:spPr>
          <a:xfrm>
            <a:off x="3685144" y="4741947"/>
            <a:ext cx="1916047" cy="52643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895060" y="1036689"/>
            <a:ext cx="2907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One bucket only has “no” examples!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The other only has “yes” examples!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So you know what means…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/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080C79-9C62-0A42-8F2E-23A7C1636888}"/>
              </a:ext>
            </a:extLst>
          </p:cNvPr>
          <p:cNvCxnSpPr>
            <a:stCxn id="27" idx="3"/>
          </p:cNvCxnSpPr>
          <p:nvPr/>
        </p:nvCxnSpPr>
        <p:spPr>
          <a:xfrm flipH="1">
            <a:off x="4075165" y="223704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F6BBD-55C2-524D-B569-9C9F8DBF8FDA}"/>
              </a:ext>
            </a:extLst>
          </p:cNvPr>
          <p:cNvCxnSpPr>
            <a:stCxn id="27" idx="5"/>
          </p:cNvCxnSpPr>
          <p:nvPr/>
        </p:nvCxnSpPr>
        <p:spPr>
          <a:xfrm>
            <a:off x="6211724" y="2237044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E1A4E7-F7AE-4641-AD14-3CA3625BA17C}"/>
              </a:ext>
            </a:extLst>
          </p:cNvPr>
          <p:cNvCxnSpPr>
            <a:stCxn id="27" idx="4"/>
          </p:cNvCxnSpPr>
          <p:nvPr/>
        </p:nvCxnSpPr>
        <p:spPr>
          <a:xfrm>
            <a:off x="5562007" y="2329351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/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/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/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E04D1EC2-C015-6A41-95A6-905E965E6699}"/>
              </a:ext>
            </a:extLst>
          </p:cNvPr>
          <p:cNvGrpSpPr/>
          <p:nvPr/>
        </p:nvGrpSpPr>
        <p:grpSpPr>
          <a:xfrm>
            <a:off x="6764663" y="3278364"/>
            <a:ext cx="2118613" cy="969235"/>
            <a:chOff x="6764663" y="3269911"/>
            <a:chExt cx="2118613" cy="96923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8077C9-E054-C148-BA54-32FC4E4B23F2}"/>
                </a:ext>
              </a:extLst>
            </p:cNvPr>
            <p:cNvSpPr/>
            <p:nvPr/>
          </p:nvSpPr>
          <p:spPr>
            <a:xfrm>
              <a:off x="6949636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FDD9EF-57FE-0849-A9AE-DE2FA8C107F9}"/>
                </a:ext>
              </a:extLst>
            </p:cNvPr>
            <p:cNvSpPr/>
            <p:nvPr/>
          </p:nvSpPr>
          <p:spPr>
            <a:xfrm>
              <a:off x="7433582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3F7A0A-A6EE-864E-BD52-2B500C62CFC6}"/>
                </a:ext>
              </a:extLst>
            </p:cNvPr>
            <p:cNvSpPr/>
            <p:nvPr/>
          </p:nvSpPr>
          <p:spPr>
            <a:xfrm>
              <a:off x="7917528" y="3392007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A1106E4-D949-5B45-8B32-06367B00C8CC}"/>
                </a:ext>
              </a:extLst>
            </p:cNvPr>
            <p:cNvSpPr/>
            <p:nvPr/>
          </p:nvSpPr>
          <p:spPr>
            <a:xfrm>
              <a:off x="7201736" y="3735391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D6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D3A797-5DA9-9441-9E76-E10682138E79}"/>
                </a:ext>
              </a:extLst>
            </p:cNvPr>
            <p:cNvSpPr/>
            <p:nvPr/>
          </p:nvSpPr>
          <p:spPr>
            <a:xfrm>
              <a:off x="7685682" y="3735390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D14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AD1C855-6D0B-6947-88C2-CCD3CB7A943D}"/>
                </a:ext>
              </a:extLst>
            </p:cNvPr>
            <p:cNvSpPr/>
            <p:nvPr/>
          </p:nvSpPr>
          <p:spPr>
            <a:xfrm>
              <a:off x="6764663" y="3269911"/>
              <a:ext cx="2118613" cy="96923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/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/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0AEEA2-BAFA-2C4E-A3B2-AFE718CF8C9F}"/>
              </a:ext>
            </a:extLst>
          </p:cNvPr>
          <p:cNvCxnSpPr/>
          <p:nvPr/>
        </p:nvCxnSpPr>
        <p:spPr>
          <a:xfrm flipH="1">
            <a:off x="2850563" y="3770354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58FFA9-7387-2B4C-B100-590817752BAA}"/>
              </a:ext>
            </a:extLst>
          </p:cNvPr>
          <p:cNvCxnSpPr/>
          <p:nvPr/>
        </p:nvCxnSpPr>
        <p:spPr>
          <a:xfrm>
            <a:off x="4308148" y="3770354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/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blipFill>
                <a:blip r:embed="rId8"/>
                <a:stretch>
                  <a:fillRect l="-133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/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FCC4F7C-42D6-5B44-8823-2E62047CD8B3}"/>
              </a:ext>
            </a:extLst>
          </p:cNvPr>
          <p:cNvGrpSpPr/>
          <p:nvPr/>
        </p:nvGrpSpPr>
        <p:grpSpPr>
          <a:xfrm>
            <a:off x="1861324" y="4750067"/>
            <a:ext cx="1736203" cy="526433"/>
            <a:chOff x="358815" y="4773168"/>
            <a:chExt cx="1736203" cy="52643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1795CB3-09CA-044C-9C25-1B3A598E2FC6}"/>
                </a:ext>
              </a:extLst>
            </p:cNvPr>
            <p:cNvSpPr/>
            <p:nvPr/>
          </p:nvSpPr>
          <p:spPr>
            <a:xfrm>
              <a:off x="540978" y="4897443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92A71F8-7ADA-F74F-93E4-25CB23A67C29}"/>
                </a:ext>
              </a:extLst>
            </p:cNvPr>
            <p:cNvSpPr/>
            <p:nvPr/>
          </p:nvSpPr>
          <p:spPr>
            <a:xfrm>
              <a:off x="1024924" y="4897442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B23084-6698-9743-A800-BB7BC3077862}"/>
                </a:ext>
              </a:extLst>
            </p:cNvPr>
            <p:cNvSpPr/>
            <p:nvPr/>
          </p:nvSpPr>
          <p:spPr>
            <a:xfrm>
              <a:off x="1511625" y="4897442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D8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649B1D2-365B-664E-9A12-A91D92DF6B79}"/>
                </a:ext>
              </a:extLst>
            </p:cNvPr>
            <p:cNvSpPr/>
            <p:nvPr/>
          </p:nvSpPr>
          <p:spPr>
            <a:xfrm>
              <a:off x="358815" y="4773168"/>
              <a:ext cx="1736203" cy="52643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0167197-739B-E747-AD45-523563783B05}"/>
              </a:ext>
            </a:extLst>
          </p:cNvPr>
          <p:cNvSpPr/>
          <p:nvPr/>
        </p:nvSpPr>
        <p:spPr>
          <a:xfrm>
            <a:off x="4110268" y="4866222"/>
            <a:ext cx="446393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BE8DFE7-EABB-CE4C-BD91-E7DE28A2F39D}"/>
              </a:ext>
            </a:extLst>
          </p:cNvPr>
          <p:cNvSpPr/>
          <p:nvPr/>
        </p:nvSpPr>
        <p:spPr>
          <a:xfrm>
            <a:off x="4596969" y="4866222"/>
            <a:ext cx="446393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A824A71-87A3-AA4B-ABE5-453C5A302E45}"/>
              </a:ext>
            </a:extLst>
          </p:cNvPr>
          <p:cNvSpPr/>
          <p:nvPr/>
        </p:nvSpPr>
        <p:spPr>
          <a:xfrm>
            <a:off x="3685144" y="4741947"/>
            <a:ext cx="1916047" cy="52643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27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895060" y="1036689"/>
            <a:ext cx="290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We add a “No” leaf-node connected to the “High” edge…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/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080C79-9C62-0A42-8F2E-23A7C1636888}"/>
              </a:ext>
            </a:extLst>
          </p:cNvPr>
          <p:cNvCxnSpPr>
            <a:stCxn id="27" idx="3"/>
          </p:cNvCxnSpPr>
          <p:nvPr/>
        </p:nvCxnSpPr>
        <p:spPr>
          <a:xfrm flipH="1">
            <a:off x="4075165" y="223704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F6BBD-55C2-524D-B569-9C9F8DBF8FDA}"/>
              </a:ext>
            </a:extLst>
          </p:cNvPr>
          <p:cNvCxnSpPr>
            <a:stCxn id="27" idx="5"/>
          </p:cNvCxnSpPr>
          <p:nvPr/>
        </p:nvCxnSpPr>
        <p:spPr>
          <a:xfrm>
            <a:off x="6211724" y="2237044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E1A4E7-F7AE-4641-AD14-3CA3625BA17C}"/>
              </a:ext>
            </a:extLst>
          </p:cNvPr>
          <p:cNvCxnSpPr>
            <a:stCxn id="27" idx="4"/>
          </p:cNvCxnSpPr>
          <p:nvPr/>
        </p:nvCxnSpPr>
        <p:spPr>
          <a:xfrm>
            <a:off x="5562007" y="2329351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/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/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/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E04D1EC2-C015-6A41-95A6-905E965E6699}"/>
              </a:ext>
            </a:extLst>
          </p:cNvPr>
          <p:cNvGrpSpPr/>
          <p:nvPr/>
        </p:nvGrpSpPr>
        <p:grpSpPr>
          <a:xfrm>
            <a:off x="6764663" y="3278364"/>
            <a:ext cx="2118613" cy="969235"/>
            <a:chOff x="6764663" y="3269911"/>
            <a:chExt cx="2118613" cy="96923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8077C9-E054-C148-BA54-32FC4E4B23F2}"/>
                </a:ext>
              </a:extLst>
            </p:cNvPr>
            <p:cNvSpPr/>
            <p:nvPr/>
          </p:nvSpPr>
          <p:spPr>
            <a:xfrm>
              <a:off x="6949636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FDD9EF-57FE-0849-A9AE-DE2FA8C107F9}"/>
                </a:ext>
              </a:extLst>
            </p:cNvPr>
            <p:cNvSpPr/>
            <p:nvPr/>
          </p:nvSpPr>
          <p:spPr>
            <a:xfrm>
              <a:off x="7433582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3F7A0A-A6EE-864E-BD52-2B500C62CFC6}"/>
                </a:ext>
              </a:extLst>
            </p:cNvPr>
            <p:cNvSpPr/>
            <p:nvPr/>
          </p:nvSpPr>
          <p:spPr>
            <a:xfrm>
              <a:off x="7917528" y="3392007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A1106E4-D949-5B45-8B32-06367B00C8CC}"/>
                </a:ext>
              </a:extLst>
            </p:cNvPr>
            <p:cNvSpPr/>
            <p:nvPr/>
          </p:nvSpPr>
          <p:spPr>
            <a:xfrm>
              <a:off x="7201736" y="3735391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D6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D3A797-5DA9-9441-9E76-E10682138E79}"/>
                </a:ext>
              </a:extLst>
            </p:cNvPr>
            <p:cNvSpPr/>
            <p:nvPr/>
          </p:nvSpPr>
          <p:spPr>
            <a:xfrm>
              <a:off x="7685682" y="3735390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D14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AD1C855-6D0B-6947-88C2-CCD3CB7A943D}"/>
                </a:ext>
              </a:extLst>
            </p:cNvPr>
            <p:cNvSpPr/>
            <p:nvPr/>
          </p:nvSpPr>
          <p:spPr>
            <a:xfrm>
              <a:off x="6764663" y="3269911"/>
              <a:ext cx="2118613" cy="96923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/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/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0AEEA2-BAFA-2C4E-A3B2-AFE718CF8C9F}"/>
              </a:ext>
            </a:extLst>
          </p:cNvPr>
          <p:cNvCxnSpPr/>
          <p:nvPr/>
        </p:nvCxnSpPr>
        <p:spPr>
          <a:xfrm flipH="1">
            <a:off x="2850563" y="3770354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58FFA9-7387-2B4C-B100-590817752BAA}"/>
              </a:ext>
            </a:extLst>
          </p:cNvPr>
          <p:cNvCxnSpPr/>
          <p:nvPr/>
        </p:nvCxnSpPr>
        <p:spPr>
          <a:xfrm>
            <a:off x="4308148" y="3770354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/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blipFill>
                <a:blip r:embed="rId8"/>
                <a:stretch>
                  <a:fillRect l="-133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/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20167197-739B-E747-AD45-523563783B05}"/>
              </a:ext>
            </a:extLst>
          </p:cNvPr>
          <p:cNvSpPr/>
          <p:nvPr/>
        </p:nvSpPr>
        <p:spPr>
          <a:xfrm>
            <a:off x="4110268" y="4866222"/>
            <a:ext cx="446393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BE8DFE7-EABB-CE4C-BD91-E7DE28A2F39D}"/>
              </a:ext>
            </a:extLst>
          </p:cNvPr>
          <p:cNvSpPr/>
          <p:nvPr/>
        </p:nvSpPr>
        <p:spPr>
          <a:xfrm>
            <a:off x="4596969" y="4866222"/>
            <a:ext cx="446393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A824A71-87A3-AA4B-ABE5-453C5A302E45}"/>
              </a:ext>
            </a:extLst>
          </p:cNvPr>
          <p:cNvSpPr/>
          <p:nvPr/>
        </p:nvSpPr>
        <p:spPr>
          <a:xfrm>
            <a:off x="3685144" y="4741947"/>
            <a:ext cx="1916047" cy="52643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/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201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895060" y="1036689"/>
            <a:ext cx="29074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And a “Yes” leaf node connected to the “Normal” edge.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Only the Outlook = Rain branch is still missing leaf nodes…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So we choose an attribute to split on there.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Helvetica" pitchFamily="2" charset="0"/>
              </a:rPr>
              <a:t>Do we choose Humidity again?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/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080C79-9C62-0A42-8F2E-23A7C1636888}"/>
              </a:ext>
            </a:extLst>
          </p:cNvPr>
          <p:cNvCxnSpPr>
            <a:stCxn id="27" idx="3"/>
          </p:cNvCxnSpPr>
          <p:nvPr/>
        </p:nvCxnSpPr>
        <p:spPr>
          <a:xfrm flipH="1">
            <a:off x="4075165" y="223704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F6BBD-55C2-524D-B569-9C9F8DBF8FDA}"/>
              </a:ext>
            </a:extLst>
          </p:cNvPr>
          <p:cNvCxnSpPr>
            <a:stCxn id="27" idx="5"/>
          </p:cNvCxnSpPr>
          <p:nvPr/>
        </p:nvCxnSpPr>
        <p:spPr>
          <a:xfrm>
            <a:off x="6211724" y="2237044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E1A4E7-F7AE-4641-AD14-3CA3625BA17C}"/>
              </a:ext>
            </a:extLst>
          </p:cNvPr>
          <p:cNvCxnSpPr>
            <a:stCxn id="27" idx="4"/>
          </p:cNvCxnSpPr>
          <p:nvPr/>
        </p:nvCxnSpPr>
        <p:spPr>
          <a:xfrm>
            <a:off x="5562007" y="2329351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/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/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/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E04D1EC2-C015-6A41-95A6-905E965E6699}"/>
              </a:ext>
            </a:extLst>
          </p:cNvPr>
          <p:cNvGrpSpPr/>
          <p:nvPr/>
        </p:nvGrpSpPr>
        <p:grpSpPr>
          <a:xfrm>
            <a:off x="6764663" y="3278364"/>
            <a:ext cx="2118613" cy="969235"/>
            <a:chOff x="6764663" y="3269911"/>
            <a:chExt cx="2118613" cy="96923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8077C9-E054-C148-BA54-32FC4E4B23F2}"/>
                </a:ext>
              </a:extLst>
            </p:cNvPr>
            <p:cNvSpPr/>
            <p:nvPr/>
          </p:nvSpPr>
          <p:spPr>
            <a:xfrm>
              <a:off x="6949636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FDD9EF-57FE-0849-A9AE-DE2FA8C107F9}"/>
                </a:ext>
              </a:extLst>
            </p:cNvPr>
            <p:cNvSpPr/>
            <p:nvPr/>
          </p:nvSpPr>
          <p:spPr>
            <a:xfrm>
              <a:off x="7433582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3F7A0A-A6EE-864E-BD52-2B500C62CFC6}"/>
                </a:ext>
              </a:extLst>
            </p:cNvPr>
            <p:cNvSpPr/>
            <p:nvPr/>
          </p:nvSpPr>
          <p:spPr>
            <a:xfrm>
              <a:off x="7917528" y="3392007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A1106E4-D949-5B45-8B32-06367B00C8CC}"/>
                </a:ext>
              </a:extLst>
            </p:cNvPr>
            <p:cNvSpPr/>
            <p:nvPr/>
          </p:nvSpPr>
          <p:spPr>
            <a:xfrm>
              <a:off x="7201736" y="3735391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D6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D3A797-5DA9-9441-9E76-E10682138E79}"/>
                </a:ext>
              </a:extLst>
            </p:cNvPr>
            <p:cNvSpPr/>
            <p:nvPr/>
          </p:nvSpPr>
          <p:spPr>
            <a:xfrm>
              <a:off x="7685682" y="3735390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D14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AD1C855-6D0B-6947-88C2-CCD3CB7A943D}"/>
                </a:ext>
              </a:extLst>
            </p:cNvPr>
            <p:cNvSpPr/>
            <p:nvPr/>
          </p:nvSpPr>
          <p:spPr>
            <a:xfrm>
              <a:off x="6764663" y="3269911"/>
              <a:ext cx="2118613" cy="96923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/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/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0AEEA2-BAFA-2C4E-A3B2-AFE718CF8C9F}"/>
              </a:ext>
            </a:extLst>
          </p:cNvPr>
          <p:cNvCxnSpPr/>
          <p:nvPr/>
        </p:nvCxnSpPr>
        <p:spPr>
          <a:xfrm flipH="1">
            <a:off x="2850563" y="3770354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58FFA9-7387-2B4C-B100-590817752BAA}"/>
              </a:ext>
            </a:extLst>
          </p:cNvPr>
          <p:cNvCxnSpPr/>
          <p:nvPr/>
        </p:nvCxnSpPr>
        <p:spPr>
          <a:xfrm>
            <a:off x="4308148" y="3770354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/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blipFill>
                <a:blip r:embed="rId8"/>
                <a:stretch>
                  <a:fillRect l="-133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/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/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B7A574-F40D-7347-B033-397470A54F0D}"/>
                  </a:ext>
                </a:extLst>
              </p:cNvPr>
              <p:cNvSpPr/>
              <p:nvPr/>
            </p:nvSpPr>
            <p:spPr>
              <a:xfrm>
                <a:off x="3837600" y="4715451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B7A574-F40D-7347-B033-397470A5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600" y="4715451"/>
                <a:ext cx="994299" cy="4705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95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896954" y="-30014"/>
            <a:ext cx="2907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Not necessarily!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(It’s hard to know without seeing the examples in front of you)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This is what the split looks like choosing Humidity here.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Note both buckets still have “Yes” and “No” cases – more splitting has to happen.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/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080C79-9C62-0A42-8F2E-23A7C1636888}"/>
              </a:ext>
            </a:extLst>
          </p:cNvPr>
          <p:cNvCxnSpPr>
            <a:stCxn id="27" idx="3"/>
          </p:cNvCxnSpPr>
          <p:nvPr/>
        </p:nvCxnSpPr>
        <p:spPr>
          <a:xfrm flipH="1">
            <a:off x="4075165" y="223704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F6BBD-55C2-524D-B569-9C9F8DBF8FDA}"/>
              </a:ext>
            </a:extLst>
          </p:cNvPr>
          <p:cNvCxnSpPr>
            <a:stCxn id="27" idx="5"/>
          </p:cNvCxnSpPr>
          <p:nvPr/>
        </p:nvCxnSpPr>
        <p:spPr>
          <a:xfrm>
            <a:off x="6211724" y="2237044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E1A4E7-F7AE-4641-AD14-3CA3625BA17C}"/>
              </a:ext>
            </a:extLst>
          </p:cNvPr>
          <p:cNvCxnSpPr>
            <a:stCxn id="27" idx="4"/>
          </p:cNvCxnSpPr>
          <p:nvPr/>
        </p:nvCxnSpPr>
        <p:spPr>
          <a:xfrm>
            <a:off x="5562007" y="2329351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/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/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/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/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/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0AEEA2-BAFA-2C4E-A3B2-AFE718CF8C9F}"/>
              </a:ext>
            </a:extLst>
          </p:cNvPr>
          <p:cNvCxnSpPr/>
          <p:nvPr/>
        </p:nvCxnSpPr>
        <p:spPr>
          <a:xfrm flipH="1">
            <a:off x="2850563" y="3770354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58FFA9-7387-2B4C-B100-590817752BAA}"/>
              </a:ext>
            </a:extLst>
          </p:cNvPr>
          <p:cNvCxnSpPr/>
          <p:nvPr/>
        </p:nvCxnSpPr>
        <p:spPr>
          <a:xfrm>
            <a:off x="4308148" y="3770354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/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blipFill>
                <a:blip r:embed="rId8"/>
                <a:stretch>
                  <a:fillRect l="-133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/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/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B7A574-F40D-7347-B033-397470A54F0D}"/>
                  </a:ext>
                </a:extLst>
              </p:cNvPr>
              <p:cNvSpPr/>
              <p:nvPr/>
            </p:nvSpPr>
            <p:spPr>
              <a:xfrm>
                <a:off x="3837600" y="4715451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B7A574-F40D-7347-B033-397470A5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600" y="4715451"/>
                <a:ext cx="994299" cy="4705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74B985A-1E7E-F447-A5BF-794453782FEB}"/>
                  </a:ext>
                </a:extLst>
              </p:cNvPr>
              <p:cNvSpPr/>
              <p:nvPr/>
            </p:nvSpPr>
            <p:spPr>
              <a:xfrm>
                <a:off x="6569669" y="3259003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74B985A-1E7E-F447-A5BF-794453782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69" y="3259003"/>
                <a:ext cx="1837678" cy="63031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AF1634-20E3-B249-B151-1DE0F084B872}"/>
              </a:ext>
            </a:extLst>
          </p:cNvPr>
          <p:cNvCxnSpPr/>
          <p:nvPr/>
        </p:nvCxnSpPr>
        <p:spPr>
          <a:xfrm flipH="1">
            <a:off x="6690806" y="3774668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C71911-10AC-AA47-AB54-7DB36742B5F4}"/>
              </a:ext>
            </a:extLst>
          </p:cNvPr>
          <p:cNvCxnSpPr/>
          <p:nvPr/>
        </p:nvCxnSpPr>
        <p:spPr>
          <a:xfrm>
            <a:off x="8148391" y="3774668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F5D3E1-C50C-CD4B-B5EE-C89691B6C791}"/>
                  </a:ext>
                </a:extLst>
              </p:cNvPr>
              <p:cNvSpPr txBox="1"/>
              <p:nvPr/>
            </p:nvSpPr>
            <p:spPr>
              <a:xfrm>
                <a:off x="5829752" y="3943318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F5D3E1-C50C-CD4B-B5EE-C89691B6C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52" y="3943318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l="-133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ADF56D-7187-2B4D-874D-431143391F29}"/>
                  </a:ext>
                </a:extLst>
              </p:cNvPr>
              <p:cNvSpPr txBox="1"/>
              <p:nvPr/>
            </p:nvSpPr>
            <p:spPr>
              <a:xfrm>
                <a:off x="8174993" y="3943318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ADF56D-7187-2B4D-874D-431143391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993" y="3943318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FE318698-E57E-9048-8A4C-4C98C8AF456F}"/>
              </a:ext>
            </a:extLst>
          </p:cNvPr>
          <p:cNvGrpSpPr/>
          <p:nvPr/>
        </p:nvGrpSpPr>
        <p:grpSpPr>
          <a:xfrm>
            <a:off x="6282578" y="4735188"/>
            <a:ext cx="848521" cy="969235"/>
            <a:chOff x="7505057" y="3269911"/>
            <a:chExt cx="848521" cy="9692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ABF087-64DB-8547-A7A0-F8F50A64AF94}"/>
                </a:ext>
              </a:extLst>
            </p:cNvPr>
            <p:cNvSpPr/>
            <p:nvPr/>
          </p:nvSpPr>
          <p:spPr>
            <a:xfrm>
              <a:off x="7666492" y="3381305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D4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B71F27C-A656-5B4E-81F3-A959AB3BD72D}"/>
                </a:ext>
              </a:extLst>
            </p:cNvPr>
            <p:cNvSpPr/>
            <p:nvPr/>
          </p:nvSpPr>
          <p:spPr>
            <a:xfrm>
              <a:off x="7685682" y="3735390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D14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4543FF3F-B32A-9741-BA3A-026027F8EBAA}"/>
                </a:ext>
              </a:extLst>
            </p:cNvPr>
            <p:cNvSpPr/>
            <p:nvPr/>
          </p:nvSpPr>
          <p:spPr>
            <a:xfrm>
              <a:off x="7505057" y="3269911"/>
              <a:ext cx="848521" cy="96923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F91193F-9FCD-AF42-AF35-0FFDF134175C}"/>
              </a:ext>
            </a:extLst>
          </p:cNvPr>
          <p:cNvGrpSpPr/>
          <p:nvPr/>
        </p:nvGrpSpPr>
        <p:grpSpPr>
          <a:xfrm>
            <a:off x="7698020" y="4735187"/>
            <a:ext cx="1281881" cy="969235"/>
            <a:chOff x="7217110" y="3269911"/>
            <a:chExt cx="1281881" cy="96923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83A4C29-5A22-FF4B-BF76-1F8C0F118FB5}"/>
                </a:ext>
              </a:extLst>
            </p:cNvPr>
            <p:cNvSpPr/>
            <p:nvPr/>
          </p:nvSpPr>
          <p:spPr>
            <a:xfrm>
              <a:off x="7433582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6B98651-F36A-6A45-8947-A2AE23818C0F}"/>
                </a:ext>
              </a:extLst>
            </p:cNvPr>
            <p:cNvSpPr/>
            <p:nvPr/>
          </p:nvSpPr>
          <p:spPr>
            <a:xfrm>
              <a:off x="7917528" y="3392007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CDB738F-9419-E549-969B-D2F12C667024}"/>
                </a:ext>
              </a:extLst>
            </p:cNvPr>
            <p:cNvSpPr/>
            <p:nvPr/>
          </p:nvSpPr>
          <p:spPr>
            <a:xfrm>
              <a:off x="7680375" y="3753147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D6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7D4A69B-4DA3-2042-926D-DE6EDEE9CD42}"/>
                </a:ext>
              </a:extLst>
            </p:cNvPr>
            <p:cNvSpPr/>
            <p:nvPr/>
          </p:nvSpPr>
          <p:spPr>
            <a:xfrm>
              <a:off x="7217110" y="3269911"/>
              <a:ext cx="1281881" cy="96923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03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895060" y="1036689"/>
            <a:ext cx="2907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But look what happens if we had chosen Wind instead…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Each bucket only has examples of one label!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/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080C79-9C62-0A42-8F2E-23A7C1636888}"/>
              </a:ext>
            </a:extLst>
          </p:cNvPr>
          <p:cNvCxnSpPr>
            <a:stCxn id="27" idx="3"/>
          </p:cNvCxnSpPr>
          <p:nvPr/>
        </p:nvCxnSpPr>
        <p:spPr>
          <a:xfrm flipH="1">
            <a:off x="4075165" y="223704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F6BBD-55C2-524D-B569-9C9F8DBF8FDA}"/>
              </a:ext>
            </a:extLst>
          </p:cNvPr>
          <p:cNvCxnSpPr>
            <a:stCxn id="27" idx="5"/>
          </p:cNvCxnSpPr>
          <p:nvPr/>
        </p:nvCxnSpPr>
        <p:spPr>
          <a:xfrm>
            <a:off x="6211724" y="2237044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E1A4E7-F7AE-4641-AD14-3CA3625BA17C}"/>
              </a:ext>
            </a:extLst>
          </p:cNvPr>
          <p:cNvCxnSpPr>
            <a:stCxn id="27" idx="4"/>
          </p:cNvCxnSpPr>
          <p:nvPr/>
        </p:nvCxnSpPr>
        <p:spPr>
          <a:xfrm>
            <a:off x="5562007" y="2329351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/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/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/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/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/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0AEEA2-BAFA-2C4E-A3B2-AFE718CF8C9F}"/>
              </a:ext>
            </a:extLst>
          </p:cNvPr>
          <p:cNvCxnSpPr/>
          <p:nvPr/>
        </p:nvCxnSpPr>
        <p:spPr>
          <a:xfrm flipH="1">
            <a:off x="2850563" y="3770354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58FFA9-7387-2B4C-B100-590817752BAA}"/>
              </a:ext>
            </a:extLst>
          </p:cNvPr>
          <p:cNvCxnSpPr/>
          <p:nvPr/>
        </p:nvCxnSpPr>
        <p:spPr>
          <a:xfrm>
            <a:off x="4308148" y="3770354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/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blipFill>
                <a:blip r:embed="rId8"/>
                <a:stretch>
                  <a:fillRect l="-133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/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/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B7A574-F40D-7347-B033-397470A54F0D}"/>
                  </a:ext>
                </a:extLst>
              </p:cNvPr>
              <p:cNvSpPr/>
              <p:nvPr/>
            </p:nvSpPr>
            <p:spPr>
              <a:xfrm>
                <a:off x="3837600" y="4715451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B7A574-F40D-7347-B033-397470A5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600" y="4715451"/>
                <a:ext cx="994299" cy="4705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D3B5C9F-5D36-4648-B5DF-5ECB3E3DDAC0}"/>
                  </a:ext>
                </a:extLst>
              </p:cNvPr>
              <p:cNvSpPr/>
              <p:nvPr/>
            </p:nvSpPr>
            <p:spPr>
              <a:xfrm>
                <a:off x="6422477" y="3283840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D3B5C9F-5D36-4648-B5DF-5ECB3E3DD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477" y="3283840"/>
                <a:ext cx="1837678" cy="63031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9BB949A-A38A-DA4E-AF9B-EC0CB3955BB8}"/>
              </a:ext>
            </a:extLst>
          </p:cNvPr>
          <p:cNvCxnSpPr/>
          <p:nvPr/>
        </p:nvCxnSpPr>
        <p:spPr>
          <a:xfrm flipH="1">
            <a:off x="6731716" y="3777472"/>
            <a:ext cx="70852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7766D6-EE9F-9947-A312-D8809116AC37}"/>
              </a:ext>
            </a:extLst>
          </p:cNvPr>
          <p:cNvCxnSpPr/>
          <p:nvPr/>
        </p:nvCxnSpPr>
        <p:spPr>
          <a:xfrm>
            <a:off x="8102002" y="3777472"/>
            <a:ext cx="158153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55D800-E945-B24A-BAAD-01CEFF6B41E4}"/>
                  </a:ext>
                </a:extLst>
              </p:cNvPr>
              <p:cNvSpPr txBox="1"/>
              <p:nvPr/>
            </p:nvSpPr>
            <p:spPr>
              <a:xfrm>
                <a:off x="5585119" y="395144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55D800-E945-B24A-BAAD-01CEFF6B4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119" y="3951443"/>
                <a:ext cx="121744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8B32A2-774E-0747-8D47-23BE187EED45}"/>
                  </a:ext>
                </a:extLst>
              </p:cNvPr>
              <p:cNvSpPr txBox="1"/>
              <p:nvPr/>
            </p:nvSpPr>
            <p:spPr>
              <a:xfrm>
                <a:off x="8218828" y="394612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8B32A2-774E-0747-8D47-23BE187EE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28" y="3946122"/>
                <a:ext cx="1048107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C1321362-C47F-BF49-94B2-F5AE0C7C3C16}"/>
              </a:ext>
            </a:extLst>
          </p:cNvPr>
          <p:cNvSpPr/>
          <p:nvPr/>
        </p:nvSpPr>
        <p:spPr>
          <a:xfrm>
            <a:off x="6022192" y="4866085"/>
            <a:ext cx="428018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191C37E-2962-A74D-BE82-036C99864C79}"/>
              </a:ext>
            </a:extLst>
          </p:cNvPr>
          <p:cNvSpPr/>
          <p:nvPr/>
        </p:nvSpPr>
        <p:spPr>
          <a:xfrm>
            <a:off x="6506138" y="4866084"/>
            <a:ext cx="428018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289CA7F-06CE-9547-9BF4-0C2191C376AD}"/>
              </a:ext>
            </a:extLst>
          </p:cNvPr>
          <p:cNvSpPr/>
          <p:nvPr/>
        </p:nvSpPr>
        <p:spPr>
          <a:xfrm>
            <a:off x="5585119" y="4749328"/>
            <a:ext cx="1837175" cy="505337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2482C1-CF6B-DF4F-8D4F-0823BAB77E72}"/>
              </a:ext>
            </a:extLst>
          </p:cNvPr>
          <p:cNvSpPr/>
          <p:nvPr/>
        </p:nvSpPr>
        <p:spPr>
          <a:xfrm>
            <a:off x="8040148" y="4866700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27B097-01E8-9645-A102-989D0D43C943}"/>
              </a:ext>
            </a:extLst>
          </p:cNvPr>
          <p:cNvSpPr/>
          <p:nvPr/>
        </p:nvSpPr>
        <p:spPr>
          <a:xfrm>
            <a:off x="8524094" y="4866700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D866546-0BD3-F945-8824-32FCC0974A12}"/>
              </a:ext>
            </a:extLst>
          </p:cNvPr>
          <p:cNvSpPr/>
          <p:nvPr/>
        </p:nvSpPr>
        <p:spPr>
          <a:xfrm>
            <a:off x="9008040" y="4866700"/>
            <a:ext cx="465446" cy="27139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96E84F0-6A2D-FC4A-8BF5-078DC521B2F1}"/>
              </a:ext>
            </a:extLst>
          </p:cNvPr>
          <p:cNvSpPr/>
          <p:nvPr/>
        </p:nvSpPr>
        <p:spPr>
          <a:xfrm>
            <a:off x="7855175" y="4744603"/>
            <a:ext cx="1736203" cy="510677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21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895060" y="1036689"/>
            <a:ext cx="2907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So we create a “No” leaf node connected to the ”Strong” edge.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/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080C79-9C62-0A42-8F2E-23A7C1636888}"/>
              </a:ext>
            </a:extLst>
          </p:cNvPr>
          <p:cNvCxnSpPr>
            <a:stCxn id="27" idx="3"/>
          </p:cNvCxnSpPr>
          <p:nvPr/>
        </p:nvCxnSpPr>
        <p:spPr>
          <a:xfrm flipH="1">
            <a:off x="4075165" y="223704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F6BBD-55C2-524D-B569-9C9F8DBF8FDA}"/>
              </a:ext>
            </a:extLst>
          </p:cNvPr>
          <p:cNvCxnSpPr>
            <a:stCxn id="27" idx="5"/>
          </p:cNvCxnSpPr>
          <p:nvPr/>
        </p:nvCxnSpPr>
        <p:spPr>
          <a:xfrm>
            <a:off x="6211724" y="2237044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E1A4E7-F7AE-4641-AD14-3CA3625BA17C}"/>
              </a:ext>
            </a:extLst>
          </p:cNvPr>
          <p:cNvCxnSpPr>
            <a:stCxn id="27" idx="4"/>
          </p:cNvCxnSpPr>
          <p:nvPr/>
        </p:nvCxnSpPr>
        <p:spPr>
          <a:xfrm>
            <a:off x="5562007" y="2329351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/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/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/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/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/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0AEEA2-BAFA-2C4E-A3B2-AFE718CF8C9F}"/>
              </a:ext>
            </a:extLst>
          </p:cNvPr>
          <p:cNvCxnSpPr/>
          <p:nvPr/>
        </p:nvCxnSpPr>
        <p:spPr>
          <a:xfrm flipH="1">
            <a:off x="2850563" y="3770354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58FFA9-7387-2B4C-B100-590817752BAA}"/>
              </a:ext>
            </a:extLst>
          </p:cNvPr>
          <p:cNvCxnSpPr/>
          <p:nvPr/>
        </p:nvCxnSpPr>
        <p:spPr>
          <a:xfrm>
            <a:off x="4308148" y="3770354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/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blipFill>
                <a:blip r:embed="rId8"/>
                <a:stretch>
                  <a:fillRect l="-133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/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/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B7A574-F40D-7347-B033-397470A54F0D}"/>
                  </a:ext>
                </a:extLst>
              </p:cNvPr>
              <p:cNvSpPr/>
              <p:nvPr/>
            </p:nvSpPr>
            <p:spPr>
              <a:xfrm>
                <a:off x="3837600" y="4715451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B7A574-F40D-7347-B033-397470A5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600" y="4715451"/>
                <a:ext cx="994299" cy="4705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D3B5C9F-5D36-4648-B5DF-5ECB3E3DDAC0}"/>
                  </a:ext>
                </a:extLst>
              </p:cNvPr>
              <p:cNvSpPr/>
              <p:nvPr/>
            </p:nvSpPr>
            <p:spPr>
              <a:xfrm>
                <a:off x="6422477" y="3283840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D3B5C9F-5D36-4648-B5DF-5ECB3E3DD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477" y="3283840"/>
                <a:ext cx="1837678" cy="63031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9BB949A-A38A-DA4E-AF9B-EC0CB3955BB8}"/>
              </a:ext>
            </a:extLst>
          </p:cNvPr>
          <p:cNvCxnSpPr/>
          <p:nvPr/>
        </p:nvCxnSpPr>
        <p:spPr>
          <a:xfrm flipH="1">
            <a:off x="6731716" y="3777472"/>
            <a:ext cx="70852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7766D6-EE9F-9947-A312-D8809116AC37}"/>
              </a:ext>
            </a:extLst>
          </p:cNvPr>
          <p:cNvCxnSpPr/>
          <p:nvPr/>
        </p:nvCxnSpPr>
        <p:spPr>
          <a:xfrm>
            <a:off x="8102002" y="3777472"/>
            <a:ext cx="158153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55D800-E945-B24A-BAAD-01CEFF6B41E4}"/>
                  </a:ext>
                </a:extLst>
              </p:cNvPr>
              <p:cNvSpPr txBox="1"/>
              <p:nvPr/>
            </p:nvSpPr>
            <p:spPr>
              <a:xfrm>
                <a:off x="5585119" y="395144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55D800-E945-B24A-BAAD-01CEFF6B4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119" y="3951443"/>
                <a:ext cx="121744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8B32A2-774E-0747-8D47-23BE187EED45}"/>
                  </a:ext>
                </a:extLst>
              </p:cNvPr>
              <p:cNvSpPr txBox="1"/>
              <p:nvPr/>
            </p:nvSpPr>
            <p:spPr>
              <a:xfrm>
                <a:off x="8218828" y="394612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8B32A2-774E-0747-8D47-23BE187EE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28" y="3946122"/>
                <a:ext cx="1048107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572482C1-CF6B-DF4F-8D4F-0823BAB77E72}"/>
              </a:ext>
            </a:extLst>
          </p:cNvPr>
          <p:cNvSpPr/>
          <p:nvPr/>
        </p:nvSpPr>
        <p:spPr>
          <a:xfrm>
            <a:off x="8040148" y="4866700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27B097-01E8-9645-A102-989D0D43C943}"/>
              </a:ext>
            </a:extLst>
          </p:cNvPr>
          <p:cNvSpPr/>
          <p:nvPr/>
        </p:nvSpPr>
        <p:spPr>
          <a:xfrm>
            <a:off x="8524094" y="4866700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D866546-0BD3-F945-8824-32FCC0974A12}"/>
              </a:ext>
            </a:extLst>
          </p:cNvPr>
          <p:cNvSpPr/>
          <p:nvPr/>
        </p:nvSpPr>
        <p:spPr>
          <a:xfrm>
            <a:off x="9008040" y="4866700"/>
            <a:ext cx="465446" cy="27139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96E84F0-6A2D-FC4A-8BF5-078DC521B2F1}"/>
              </a:ext>
            </a:extLst>
          </p:cNvPr>
          <p:cNvSpPr/>
          <p:nvPr/>
        </p:nvSpPr>
        <p:spPr>
          <a:xfrm>
            <a:off x="7855175" y="4744603"/>
            <a:ext cx="1736203" cy="510677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1E3357F-A524-7246-A975-33601AD0D467}"/>
                  </a:ext>
                </a:extLst>
              </p:cNvPr>
              <p:cNvSpPr/>
              <p:nvPr/>
            </p:nvSpPr>
            <p:spPr>
              <a:xfrm>
                <a:off x="6211159" y="4715451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1E3357F-A524-7246-A975-33601AD0D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159" y="4715451"/>
                <a:ext cx="994299" cy="4705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035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E5E0E-C4C7-8F42-8CEB-DACF9E39DC7B}"/>
              </a:ext>
            </a:extLst>
          </p:cNvPr>
          <p:cNvSpPr txBox="1"/>
          <p:nvPr/>
        </p:nvSpPr>
        <p:spPr>
          <a:xfrm>
            <a:off x="8895060" y="1036689"/>
            <a:ext cx="29074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And a “Yes” leaf node connected to the “Weak” edge.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And we have our tree!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Let’s revisit our algorithm…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/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69418E-3910-AB44-B559-775B212D4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68" y="1699036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080C79-9C62-0A42-8F2E-23A7C1636888}"/>
              </a:ext>
            </a:extLst>
          </p:cNvPr>
          <p:cNvCxnSpPr>
            <a:stCxn id="27" idx="3"/>
          </p:cNvCxnSpPr>
          <p:nvPr/>
        </p:nvCxnSpPr>
        <p:spPr>
          <a:xfrm flipH="1">
            <a:off x="4075165" y="2237044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F6BBD-55C2-524D-B569-9C9F8DBF8FDA}"/>
              </a:ext>
            </a:extLst>
          </p:cNvPr>
          <p:cNvCxnSpPr>
            <a:stCxn id="27" idx="5"/>
          </p:cNvCxnSpPr>
          <p:nvPr/>
        </p:nvCxnSpPr>
        <p:spPr>
          <a:xfrm>
            <a:off x="6211724" y="2237044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E1A4E7-F7AE-4641-AD14-3CA3625BA17C}"/>
              </a:ext>
            </a:extLst>
          </p:cNvPr>
          <p:cNvCxnSpPr>
            <a:stCxn id="27" idx="4"/>
          </p:cNvCxnSpPr>
          <p:nvPr/>
        </p:nvCxnSpPr>
        <p:spPr>
          <a:xfrm>
            <a:off x="5562007" y="2329351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/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1D5766-F668-2F4E-8599-018B3FB16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71" y="2405694"/>
                <a:ext cx="158549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/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FA74E4-BB7D-3A4C-9FB6-83C94AFA4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93" y="2361318"/>
                <a:ext cx="9000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/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C78064-33B2-C043-9942-48E05D3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57" y="2363592"/>
                <a:ext cx="1122871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/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A61898-24B8-6643-9668-0051DE402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83" y="3334589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/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969F453-9471-C44B-B86D-9D50C3D05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26" y="3254689"/>
                <a:ext cx="1837678" cy="63031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0AEEA2-BAFA-2C4E-A3B2-AFE718CF8C9F}"/>
              </a:ext>
            </a:extLst>
          </p:cNvPr>
          <p:cNvCxnSpPr/>
          <p:nvPr/>
        </p:nvCxnSpPr>
        <p:spPr>
          <a:xfrm flipH="1">
            <a:off x="2850563" y="3770354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58FFA9-7387-2B4C-B100-590817752BAA}"/>
              </a:ext>
            </a:extLst>
          </p:cNvPr>
          <p:cNvCxnSpPr/>
          <p:nvPr/>
        </p:nvCxnSpPr>
        <p:spPr>
          <a:xfrm>
            <a:off x="4308148" y="3770354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/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C0DC3-8AB0-824E-9C4F-065C7F91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509" y="3939004"/>
                <a:ext cx="940129" cy="461665"/>
              </a:xfrm>
              <a:prstGeom prst="rect">
                <a:avLst/>
              </a:prstGeom>
              <a:blipFill>
                <a:blip r:embed="rId8"/>
                <a:stretch>
                  <a:fillRect l="-133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/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EB333A-ECF3-674B-9AE0-7441A13C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0" y="3939004"/>
                <a:ext cx="13261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/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868611-F4F1-0340-A5C1-72D79B78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016" y="4729899"/>
                <a:ext cx="994299" cy="470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B7A574-F40D-7347-B033-397470A54F0D}"/>
                  </a:ext>
                </a:extLst>
              </p:cNvPr>
              <p:cNvSpPr/>
              <p:nvPr/>
            </p:nvSpPr>
            <p:spPr>
              <a:xfrm>
                <a:off x="3837600" y="4715451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B7A574-F40D-7347-B033-397470A5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600" y="4715451"/>
                <a:ext cx="994299" cy="4705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D3B5C9F-5D36-4648-B5DF-5ECB3E3DDAC0}"/>
                  </a:ext>
                </a:extLst>
              </p:cNvPr>
              <p:cNvSpPr/>
              <p:nvPr/>
            </p:nvSpPr>
            <p:spPr>
              <a:xfrm>
                <a:off x="6422477" y="3283840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D3B5C9F-5D36-4648-B5DF-5ECB3E3DD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477" y="3283840"/>
                <a:ext cx="1837678" cy="63031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9BB949A-A38A-DA4E-AF9B-EC0CB3955BB8}"/>
              </a:ext>
            </a:extLst>
          </p:cNvPr>
          <p:cNvCxnSpPr/>
          <p:nvPr/>
        </p:nvCxnSpPr>
        <p:spPr>
          <a:xfrm flipH="1">
            <a:off x="6731716" y="3777472"/>
            <a:ext cx="70852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7766D6-EE9F-9947-A312-D8809116AC37}"/>
              </a:ext>
            </a:extLst>
          </p:cNvPr>
          <p:cNvCxnSpPr/>
          <p:nvPr/>
        </p:nvCxnSpPr>
        <p:spPr>
          <a:xfrm>
            <a:off x="8102002" y="3777472"/>
            <a:ext cx="158153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55D800-E945-B24A-BAAD-01CEFF6B41E4}"/>
                  </a:ext>
                </a:extLst>
              </p:cNvPr>
              <p:cNvSpPr txBox="1"/>
              <p:nvPr/>
            </p:nvSpPr>
            <p:spPr>
              <a:xfrm>
                <a:off x="5585119" y="3951443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55D800-E945-B24A-BAAD-01CEFF6B4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119" y="3951443"/>
                <a:ext cx="1217449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8B32A2-774E-0747-8D47-23BE187EED45}"/>
                  </a:ext>
                </a:extLst>
              </p:cNvPr>
              <p:cNvSpPr txBox="1"/>
              <p:nvPr/>
            </p:nvSpPr>
            <p:spPr>
              <a:xfrm>
                <a:off x="8218828" y="3946122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8B32A2-774E-0747-8D47-23BE187EE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28" y="3946122"/>
                <a:ext cx="1048107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1E3357F-A524-7246-A975-33601AD0D467}"/>
                  </a:ext>
                </a:extLst>
              </p:cNvPr>
              <p:cNvSpPr/>
              <p:nvPr/>
            </p:nvSpPr>
            <p:spPr>
              <a:xfrm>
                <a:off x="6211159" y="4715451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1E3357F-A524-7246-A975-33601AD0D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159" y="4715451"/>
                <a:ext cx="994299" cy="4705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714A397-A8F8-A948-9231-FC5672BD54A4}"/>
                  </a:ext>
                </a:extLst>
              </p:cNvPr>
              <p:cNvSpPr/>
              <p:nvPr/>
            </p:nvSpPr>
            <p:spPr>
              <a:xfrm>
                <a:off x="7959344" y="4715451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714A397-A8F8-A948-9231-FC5672BD5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344" y="4715451"/>
                <a:ext cx="994299" cy="4705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Input: a table of examples.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Output: a decision tree.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all examples have the same class label: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that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there are no more attributes to choose from: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the majority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Choose an attribute.  Create a non-leaf node for it.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Split the table into smaller tables for each value of the attribute.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Recursively call this algorithm for each child + smaller table.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87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Our First Glimpse of a Decision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9E4F360-D544-894D-A5D1-1FC2D0E69FC1}"/>
                  </a:ext>
                </a:extLst>
              </p:cNvPr>
              <p:cNvSpPr/>
              <p:nvPr/>
            </p:nvSpPr>
            <p:spPr>
              <a:xfrm>
                <a:off x="4763089" y="2014194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9E4F360-D544-894D-A5D1-1FC2D0E69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089" y="2014194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CE16E40-1A32-3A42-87F3-66C120693BF2}"/>
                  </a:ext>
                </a:extLst>
              </p:cNvPr>
              <p:cNvSpPr/>
              <p:nvPr/>
            </p:nvSpPr>
            <p:spPr>
              <a:xfrm>
                <a:off x="2626530" y="3506692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CE16E40-1A32-3A42-87F3-66C120693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30" y="3506692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73CB9A-17F9-7B41-9877-7529E698AD51}"/>
                  </a:ext>
                </a:extLst>
              </p:cNvPr>
              <p:cNvSpPr/>
              <p:nvPr/>
            </p:nvSpPr>
            <p:spPr>
              <a:xfrm>
                <a:off x="6899647" y="3506691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73CB9A-17F9-7B41-9877-7529E698A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47" y="3506691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E4470F-6710-BD4C-83FB-29D7989E7B13}"/>
                  </a:ext>
                </a:extLst>
              </p:cNvPr>
              <p:cNvSpPr/>
              <p:nvPr/>
            </p:nvSpPr>
            <p:spPr>
              <a:xfrm>
                <a:off x="2240351" y="4999190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E4470F-6710-BD4C-83FB-29D7989E7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351" y="4999190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233414-73B3-C44C-82F2-AAF91E4F4FE3}"/>
                  </a:ext>
                </a:extLst>
              </p:cNvPr>
              <p:cNvSpPr/>
              <p:nvPr/>
            </p:nvSpPr>
            <p:spPr>
              <a:xfrm>
                <a:off x="3768790" y="4999190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233414-73B3-C44C-82F2-AAF91E4F4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790" y="4999190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CC8002-8D86-CD48-B91B-A6FEF5A49066}"/>
                  </a:ext>
                </a:extLst>
              </p:cNvPr>
              <p:cNvSpPr/>
              <p:nvPr/>
            </p:nvSpPr>
            <p:spPr>
              <a:xfrm>
                <a:off x="5184778" y="3586590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CC8002-8D86-CD48-B91B-A6FEF5A49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78" y="3586590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133C49-94F2-9C41-8964-20F771944537}"/>
                  </a:ext>
                </a:extLst>
              </p:cNvPr>
              <p:cNvSpPr/>
              <p:nvPr/>
            </p:nvSpPr>
            <p:spPr>
              <a:xfrm>
                <a:off x="6600767" y="4999188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133C49-94F2-9C41-8964-20F771944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767" y="4999188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40F8E9-2112-7B41-8A72-178D560311F5}"/>
                  </a:ext>
                </a:extLst>
              </p:cNvPr>
              <p:cNvSpPr/>
              <p:nvPr/>
            </p:nvSpPr>
            <p:spPr>
              <a:xfrm>
                <a:off x="8129206" y="4999188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40F8E9-2112-7B41-8A72-178D56031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06" y="4999188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06AEF-4885-AC4B-9E54-C3C5C8A22AF0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4195086" y="2552202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A8EBF8-3BAD-BA47-B76C-AD8ADF1CFA9E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6331645" y="2552202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701E55-AB4B-404F-AFE6-C0A0C09999C5}"/>
              </a:ext>
            </a:extLst>
          </p:cNvPr>
          <p:cNvCxnSpPr>
            <a:stCxn id="8" idx="4"/>
            <a:endCxn id="13" idx="0"/>
          </p:cNvCxnSpPr>
          <p:nvPr/>
        </p:nvCxnSpPr>
        <p:spPr>
          <a:xfrm>
            <a:off x="5681928" y="2644509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D1A4BB-201E-0E44-AB9B-FC7658BB2B68}"/>
              </a:ext>
            </a:extLst>
          </p:cNvPr>
          <p:cNvCxnSpPr>
            <a:stCxn id="9" idx="3"/>
            <a:endCxn id="11" idx="0"/>
          </p:cNvCxnSpPr>
          <p:nvPr/>
        </p:nvCxnSpPr>
        <p:spPr>
          <a:xfrm flipH="1">
            <a:off x="2737501" y="4044700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EAF265-6467-3144-9CDC-CA1AB2B0EF0D}"/>
              </a:ext>
            </a:extLst>
          </p:cNvPr>
          <p:cNvCxnSpPr>
            <a:stCxn id="9" idx="5"/>
            <a:endCxn id="12" idx="0"/>
          </p:cNvCxnSpPr>
          <p:nvPr/>
        </p:nvCxnSpPr>
        <p:spPr>
          <a:xfrm>
            <a:off x="4195086" y="4044700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AD2A24-024B-A748-A73C-60933275CD91}"/>
              </a:ext>
            </a:extLst>
          </p:cNvPr>
          <p:cNvCxnSpPr>
            <a:stCxn id="10" idx="3"/>
            <a:endCxn id="14" idx="0"/>
          </p:cNvCxnSpPr>
          <p:nvPr/>
        </p:nvCxnSpPr>
        <p:spPr>
          <a:xfrm flipH="1">
            <a:off x="7097917" y="4044699"/>
            <a:ext cx="70852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6B7866-1C68-A247-BD5B-E9F94817D099}"/>
              </a:ext>
            </a:extLst>
          </p:cNvPr>
          <p:cNvCxnSpPr>
            <a:stCxn id="10" idx="5"/>
            <a:endCxn id="15" idx="0"/>
          </p:cNvCxnSpPr>
          <p:nvPr/>
        </p:nvCxnSpPr>
        <p:spPr>
          <a:xfrm>
            <a:off x="8468203" y="4044699"/>
            <a:ext cx="158153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CAB96-7DE9-C040-B774-B6D0E4903DF0}"/>
                  </a:ext>
                </a:extLst>
              </p:cNvPr>
              <p:cNvSpPr txBox="1"/>
              <p:nvPr/>
            </p:nvSpPr>
            <p:spPr>
              <a:xfrm>
                <a:off x="3579555" y="2676476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CAB96-7DE9-C040-B774-B6D0E490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555" y="2676476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68B517-266B-9D4E-819D-01C9D942F571}"/>
                  </a:ext>
                </a:extLst>
              </p:cNvPr>
              <p:cNvSpPr txBox="1"/>
              <p:nvPr/>
            </p:nvSpPr>
            <p:spPr>
              <a:xfrm>
                <a:off x="4854992" y="2720852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68B517-266B-9D4E-819D-01C9D942F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992" y="2720852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EA7922-D87C-A741-9B4D-64174C715241}"/>
                  </a:ext>
                </a:extLst>
              </p:cNvPr>
              <p:cNvSpPr txBox="1"/>
              <p:nvPr/>
            </p:nvSpPr>
            <p:spPr>
              <a:xfrm>
                <a:off x="6695614" y="2676476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EA7922-D87C-A741-9B4D-64174C715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14" y="2676476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98461-7DE0-1442-AE1B-BC4AF25EE965}"/>
                  </a:ext>
                </a:extLst>
              </p:cNvPr>
              <p:cNvSpPr txBox="1"/>
              <p:nvPr/>
            </p:nvSpPr>
            <p:spPr>
              <a:xfrm>
                <a:off x="1876447" y="4213350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98461-7DE0-1442-AE1B-BC4AF25EE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47" y="4213350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l="-133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A951F4-9C2A-9943-A636-4AF3C1AF514E}"/>
                  </a:ext>
                </a:extLst>
              </p:cNvPr>
              <p:cNvSpPr txBox="1"/>
              <p:nvPr/>
            </p:nvSpPr>
            <p:spPr>
              <a:xfrm>
                <a:off x="4221688" y="4213350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A951F4-9C2A-9943-A636-4AF3C1AF5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688" y="4213350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C23C91-4A3E-B947-B639-B44C15CC59AB}"/>
                  </a:ext>
                </a:extLst>
              </p:cNvPr>
              <p:cNvSpPr txBox="1"/>
              <p:nvPr/>
            </p:nvSpPr>
            <p:spPr>
              <a:xfrm>
                <a:off x="5951320" y="4218670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C23C91-4A3E-B947-B639-B44C15CC5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320" y="4218670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73CC15-917C-C54A-8879-A8281694DA01}"/>
                  </a:ext>
                </a:extLst>
              </p:cNvPr>
              <p:cNvSpPr txBox="1"/>
              <p:nvPr/>
            </p:nvSpPr>
            <p:spPr>
              <a:xfrm>
                <a:off x="8585029" y="4213349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73CC15-917C-C54A-8879-A8281694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29" y="4213349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9DF1A1C-0048-1E4B-BB21-05D501182B00}"/>
              </a:ext>
            </a:extLst>
          </p:cNvPr>
          <p:cNvSpPr txBox="1"/>
          <p:nvPr/>
        </p:nvSpPr>
        <p:spPr>
          <a:xfrm>
            <a:off x="8931600" y="1006117"/>
            <a:ext cx="2761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…And built something that looks like this!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You just follow the value edges until you get to a label leaf!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This is a </a:t>
            </a:r>
            <a:r>
              <a:rPr lang="en-US" b="1" dirty="0">
                <a:latin typeface="Helvetica" pitchFamily="2" charset="0"/>
              </a:rPr>
              <a:t>decision tree</a:t>
            </a:r>
            <a:r>
              <a:rPr lang="en-US" dirty="0">
                <a:latin typeface="Helvetica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4116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Input: a table of examples.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Output: a decision tree.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all examples have the same class label: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that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there are no more attributes to choose from: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Create a leaf node with the majority class label.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Choose an attribute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  Create a non-leaf node for it.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Split the table into smaller tables for each value of the attribute.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Recursively call this algorithm for each child + smaller table.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F3B81-DF64-EF4D-A7A4-E4426CD65991}"/>
              </a:ext>
            </a:extLst>
          </p:cNvPr>
          <p:cNvSpPr txBox="1"/>
          <p:nvPr/>
        </p:nvSpPr>
        <p:spPr>
          <a:xfrm>
            <a:off x="8895060" y="1036689"/>
            <a:ext cx="2907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How do we actually do this choosing of an attribute?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As we just saw: not all choices are created equally!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(choosing ‘Wind’ at the end there finished the algorithm, had we chose ‘Humidity’ we would have needed to keep going).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Helvetica" pitchFamily="2" charset="0"/>
              </a:rPr>
              <a:t>So how to choose?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F33291-8483-C7F2-4EEF-969070DD3DD0}"/>
              </a:ext>
            </a:extLst>
          </p:cNvPr>
          <p:cNvSpPr/>
          <p:nvPr/>
        </p:nvSpPr>
        <p:spPr>
          <a:xfrm>
            <a:off x="1524000" y="5007007"/>
            <a:ext cx="2470484" cy="511477"/>
          </a:xfrm>
          <a:prstGeom prst="rect">
            <a:avLst/>
          </a:prstGeom>
          <a:solidFill>
            <a:srgbClr val="FFFF00">
              <a:alpha val="2626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5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F3B81-DF64-EF4D-A7A4-E4426CD65991}"/>
              </a:ext>
            </a:extLst>
          </p:cNvPr>
          <p:cNvSpPr txBox="1"/>
          <p:nvPr/>
        </p:nvSpPr>
        <p:spPr>
          <a:xfrm>
            <a:off x="6537344" y="598553"/>
            <a:ext cx="52652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We got a taste of it at the end there, but there are decisions to be made every time you choose an attribute.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b="1" dirty="0">
                <a:solidFill>
                  <a:schemeClr val="accent5"/>
                </a:solidFill>
                <a:latin typeface="Helvetica" pitchFamily="2" charset="0"/>
              </a:rPr>
              <a:t>Which node would make a better root? Which is the better “first attribute” to split 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5C79C2-54B6-7B49-9543-406EF0558B16}"/>
                  </a:ext>
                </a:extLst>
              </p:cNvPr>
              <p:cNvSpPr/>
              <p:nvPr/>
            </p:nvSpPr>
            <p:spPr>
              <a:xfrm>
                <a:off x="2769398" y="3113842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5C79C2-54B6-7B49-9543-406EF0558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98" y="3113842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27B442-6915-3643-AFE3-D769E7FBF394}"/>
              </a:ext>
            </a:extLst>
          </p:cNvPr>
          <p:cNvCxnSpPr>
            <a:stCxn id="5" idx="3"/>
          </p:cNvCxnSpPr>
          <p:nvPr/>
        </p:nvCxnSpPr>
        <p:spPr>
          <a:xfrm flipH="1">
            <a:off x="2201395" y="3651850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01397C-F2B1-C542-BA44-954F7026F683}"/>
              </a:ext>
            </a:extLst>
          </p:cNvPr>
          <p:cNvCxnSpPr>
            <a:stCxn id="5" idx="5"/>
          </p:cNvCxnSpPr>
          <p:nvPr/>
        </p:nvCxnSpPr>
        <p:spPr>
          <a:xfrm>
            <a:off x="4337954" y="3651850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921BC5-E80D-EF45-9B60-42F76BBF1E81}"/>
              </a:ext>
            </a:extLst>
          </p:cNvPr>
          <p:cNvCxnSpPr>
            <a:stCxn id="5" idx="4"/>
          </p:cNvCxnSpPr>
          <p:nvPr/>
        </p:nvCxnSpPr>
        <p:spPr>
          <a:xfrm>
            <a:off x="3688237" y="3744157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5614E2-4D03-A046-84B1-5B58CBCA1E4F}"/>
                  </a:ext>
                </a:extLst>
              </p:cNvPr>
              <p:cNvSpPr txBox="1"/>
              <p:nvPr/>
            </p:nvSpPr>
            <p:spPr>
              <a:xfrm>
                <a:off x="2861301" y="3820500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5614E2-4D03-A046-84B1-5B58CBCA1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301" y="3820500"/>
                <a:ext cx="158549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E8EFED-2B67-4C46-AA78-1580E7E960DB}"/>
                  </a:ext>
                </a:extLst>
              </p:cNvPr>
              <p:cNvSpPr txBox="1"/>
              <p:nvPr/>
            </p:nvSpPr>
            <p:spPr>
              <a:xfrm>
                <a:off x="4701923" y="3776124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E8EFED-2B67-4C46-AA78-1580E7E96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923" y="3776124"/>
                <a:ext cx="9000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C29545-C227-FC47-ABA7-BE5D226D1C5C}"/>
                  </a:ext>
                </a:extLst>
              </p:cNvPr>
              <p:cNvSpPr txBox="1"/>
              <p:nvPr/>
            </p:nvSpPr>
            <p:spPr>
              <a:xfrm>
                <a:off x="1571587" y="3778398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C29545-C227-FC47-ABA7-BE5D226D1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587" y="3778398"/>
                <a:ext cx="1122871" cy="461665"/>
              </a:xfrm>
              <a:prstGeom prst="rect">
                <a:avLst/>
              </a:prstGeom>
              <a:blipFill>
                <a:blip r:embed="rId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6F98BEF-A367-2A4B-9CBB-826D42C8566A}"/>
              </a:ext>
            </a:extLst>
          </p:cNvPr>
          <p:cNvGrpSpPr/>
          <p:nvPr/>
        </p:nvGrpSpPr>
        <p:grpSpPr>
          <a:xfrm>
            <a:off x="429498" y="4698646"/>
            <a:ext cx="2172493" cy="958282"/>
            <a:chOff x="1475772" y="3283841"/>
            <a:chExt cx="2172493" cy="9582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8BFA6E-257C-B44E-8B75-B58DFCFC6D67}"/>
                </a:ext>
              </a:extLst>
            </p:cNvPr>
            <p:cNvSpPr/>
            <p:nvPr/>
          </p:nvSpPr>
          <p:spPr>
            <a:xfrm>
              <a:off x="1900896" y="3461722"/>
              <a:ext cx="506139" cy="29595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D9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92B353-7F51-5A42-B751-C473B908E2BB}"/>
                </a:ext>
              </a:extLst>
            </p:cNvPr>
            <p:cNvSpPr/>
            <p:nvPr/>
          </p:nvSpPr>
          <p:spPr>
            <a:xfrm>
              <a:off x="2387597" y="3461722"/>
              <a:ext cx="506139" cy="29595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69AF16-58CC-C44A-A841-571175D293DE}"/>
                </a:ext>
              </a:extLst>
            </p:cNvPr>
            <p:cNvSpPr/>
            <p:nvPr/>
          </p:nvSpPr>
          <p:spPr>
            <a:xfrm>
              <a:off x="1657934" y="3805107"/>
              <a:ext cx="506139" cy="2959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1DEFDC-CEB3-8A41-8062-06AE695A93C8}"/>
                </a:ext>
              </a:extLst>
            </p:cNvPr>
            <p:cNvSpPr/>
            <p:nvPr/>
          </p:nvSpPr>
          <p:spPr>
            <a:xfrm>
              <a:off x="2141880" y="3805106"/>
              <a:ext cx="506139" cy="2959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BCA0F6-2B1A-C946-BCD9-7ADEB80309A9}"/>
                </a:ext>
              </a:extLst>
            </p:cNvPr>
            <p:cNvSpPr/>
            <p:nvPr/>
          </p:nvSpPr>
          <p:spPr>
            <a:xfrm>
              <a:off x="2628581" y="3805106"/>
              <a:ext cx="506139" cy="2959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D8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ADDCFF3-2146-AD42-8992-37427EA6C3AD}"/>
                </a:ext>
              </a:extLst>
            </p:cNvPr>
            <p:cNvSpPr/>
            <p:nvPr/>
          </p:nvSpPr>
          <p:spPr>
            <a:xfrm>
              <a:off x="1475772" y="3283841"/>
              <a:ext cx="2172493" cy="95828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D44B3-4EC6-5F4B-873B-1DFB419D9F30}"/>
              </a:ext>
            </a:extLst>
          </p:cNvPr>
          <p:cNvGrpSpPr/>
          <p:nvPr/>
        </p:nvGrpSpPr>
        <p:grpSpPr>
          <a:xfrm>
            <a:off x="2660195" y="4698646"/>
            <a:ext cx="2172494" cy="958283"/>
            <a:chOff x="3388154" y="3361401"/>
            <a:chExt cx="2172494" cy="95828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351790-0BF2-4A4C-82A8-243FEDD7726C}"/>
                </a:ext>
              </a:extLst>
            </p:cNvPr>
            <p:cNvSpPr/>
            <p:nvPr/>
          </p:nvSpPr>
          <p:spPr>
            <a:xfrm>
              <a:off x="3470271" y="3491013"/>
              <a:ext cx="432185" cy="2959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3604A-1BC6-6B4E-AD0B-E45C9DF2E54C}"/>
                </a:ext>
              </a:extLst>
            </p:cNvPr>
            <p:cNvSpPr/>
            <p:nvPr/>
          </p:nvSpPr>
          <p:spPr>
            <a:xfrm>
              <a:off x="3954217" y="3491012"/>
              <a:ext cx="432185" cy="2959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0CC1EC-64C3-EA49-9787-296DC5A4CFA1}"/>
                </a:ext>
              </a:extLst>
            </p:cNvPr>
            <p:cNvSpPr/>
            <p:nvPr/>
          </p:nvSpPr>
          <p:spPr>
            <a:xfrm>
              <a:off x="4438163" y="3491011"/>
              <a:ext cx="432185" cy="2959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843D06-DFCA-8B4F-AD31-90E0E132B458}"/>
                </a:ext>
              </a:extLst>
            </p:cNvPr>
            <p:cNvSpPr/>
            <p:nvPr/>
          </p:nvSpPr>
          <p:spPr>
            <a:xfrm>
              <a:off x="4922109" y="3491011"/>
              <a:ext cx="432185" cy="2959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D13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E52D872-148F-0342-934C-DDA526E8A930}"/>
                </a:ext>
              </a:extLst>
            </p:cNvPr>
            <p:cNvSpPr/>
            <p:nvPr/>
          </p:nvSpPr>
          <p:spPr>
            <a:xfrm>
              <a:off x="3388154" y="3361401"/>
              <a:ext cx="2172494" cy="95828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D01560-571F-1C4C-8B6C-FE649B6AB432}"/>
              </a:ext>
            </a:extLst>
          </p:cNvPr>
          <p:cNvGrpSpPr/>
          <p:nvPr/>
        </p:nvGrpSpPr>
        <p:grpSpPr>
          <a:xfrm>
            <a:off x="4890893" y="4693170"/>
            <a:ext cx="2118613" cy="969235"/>
            <a:chOff x="6764663" y="3269911"/>
            <a:chExt cx="2118613" cy="9692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2FECE7-082C-CE46-A340-511B1393100D}"/>
                </a:ext>
              </a:extLst>
            </p:cNvPr>
            <p:cNvSpPr/>
            <p:nvPr/>
          </p:nvSpPr>
          <p:spPr>
            <a:xfrm>
              <a:off x="6949636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D4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695991-EF49-F742-9A62-3FF964D18C6B}"/>
                </a:ext>
              </a:extLst>
            </p:cNvPr>
            <p:cNvSpPr/>
            <p:nvPr/>
          </p:nvSpPr>
          <p:spPr>
            <a:xfrm>
              <a:off x="7433582" y="3392008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D8D2B-A83E-1E4D-894A-538AAEE35E0B}"/>
                </a:ext>
              </a:extLst>
            </p:cNvPr>
            <p:cNvSpPr/>
            <p:nvPr/>
          </p:nvSpPr>
          <p:spPr>
            <a:xfrm>
              <a:off x="7917528" y="3392007"/>
              <a:ext cx="493586" cy="29934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E39EED-E05A-1E45-A039-18A553CA3FCF}"/>
                </a:ext>
              </a:extLst>
            </p:cNvPr>
            <p:cNvSpPr/>
            <p:nvPr/>
          </p:nvSpPr>
          <p:spPr>
            <a:xfrm>
              <a:off x="7201736" y="3735391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D6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BD238C3-253B-E74E-9626-AB1FB8E330CB}"/>
                </a:ext>
              </a:extLst>
            </p:cNvPr>
            <p:cNvSpPr/>
            <p:nvPr/>
          </p:nvSpPr>
          <p:spPr>
            <a:xfrm>
              <a:off x="7685682" y="3735390"/>
              <a:ext cx="493586" cy="29934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D14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C64CA5B-95C1-804C-AA5F-92EF0549C2DB}"/>
                </a:ext>
              </a:extLst>
            </p:cNvPr>
            <p:cNvSpPr/>
            <p:nvPr/>
          </p:nvSpPr>
          <p:spPr>
            <a:xfrm>
              <a:off x="6764663" y="3269911"/>
              <a:ext cx="2118613" cy="96923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1132C45-BF96-C947-B84A-D70EB5027D33}"/>
                  </a:ext>
                </a:extLst>
              </p:cNvPr>
              <p:cNvSpPr/>
              <p:nvPr/>
            </p:nvSpPr>
            <p:spPr>
              <a:xfrm>
                <a:off x="8492895" y="2689599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𝑇𝑒𝑚𝑝𝑒𝑟𝑎𝑡𝑢𝑟𝑒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1132C45-BF96-C947-B84A-D70EB5027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895" y="2689599"/>
                <a:ext cx="1837678" cy="63031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71D4D45-ABBB-5342-9B7D-DE7B4B709471}"/>
              </a:ext>
            </a:extLst>
          </p:cNvPr>
          <p:cNvCxnSpPr>
            <a:stCxn id="32" idx="3"/>
            <a:endCxn id="47" idx="0"/>
          </p:cNvCxnSpPr>
          <p:nvPr/>
        </p:nvCxnSpPr>
        <p:spPr>
          <a:xfrm flipH="1">
            <a:off x="8518836" y="3227607"/>
            <a:ext cx="243181" cy="106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8B4BE3-4E82-0B4B-B607-F04E77D21F51}"/>
              </a:ext>
            </a:extLst>
          </p:cNvPr>
          <p:cNvCxnSpPr>
            <a:stCxn id="32" idx="5"/>
            <a:endCxn id="53" idx="0"/>
          </p:cNvCxnSpPr>
          <p:nvPr/>
        </p:nvCxnSpPr>
        <p:spPr>
          <a:xfrm>
            <a:off x="10061451" y="3227607"/>
            <a:ext cx="266199" cy="10576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7CF9BE-1F35-7646-9303-DDDEE4AA3652}"/>
              </a:ext>
            </a:extLst>
          </p:cNvPr>
          <p:cNvCxnSpPr>
            <a:stCxn id="32" idx="4"/>
            <a:endCxn id="48" idx="0"/>
          </p:cNvCxnSpPr>
          <p:nvPr/>
        </p:nvCxnSpPr>
        <p:spPr>
          <a:xfrm>
            <a:off x="9411734" y="3319914"/>
            <a:ext cx="289" cy="198630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B9E0052-9D64-3648-8E48-AF6F6DCC6B11}"/>
                  </a:ext>
                </a:extLst>
              </p:cNvPr>
              <p:cNvSpPr txBox="1"/>
              <p:nvPr/>
            </p:nvSpPr>
            <p:spPr>
              <a:xfrm>
                <a:off x="7961008" y="3351881"/>
                <a:ext cx="7708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𝐻𝑜𝑡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B9E0052-9D64-3648-8E48-AF6F6DCC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008" y="3351881"/>
                <a:ext cx="7708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F794C9-2675-314D-A233-2CB833427BCC}"/>
                  </a:ext>
                </a:extLst>
              </p:cNvPr>
              <p:cNvSpPr txBox="1"/>
              <p:nvPr/>
            </p:nvSpPr>
            <p:spPr>
              <a:xfrm>
                <a:off x="8611432" y="3396257"/>
                <a:ext cx="898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𝑀𝑖𝑙𝑑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F794C9-2675-314D-A233-2CB833427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432" y="3396257"/>
                <a:ext cx="89813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C438CC-57C0-394B-962D-E1CFA65D47B7}"/>
                  </a:ext>
                </a:extLst>
              </p:cNvPr>
              <p:cNvSpPr txBox="1"/>
              <p:nvPr/>
            </p:nvSpPr>
            <p:spPr>
              <a:xfrm>
                <a:off x="10129408" y="3351881"/>
                <a:ext cx="8724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𝐶𝑜𝑜𝑙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C438CC-57C0-394B-962D-E1CFA65D4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408" y="3351881"/>
                <a:ext cx="87248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B7FECF1-2C5C-D342-95AE-DEE901178297}"/>
              </a:ext>
            </a:extLst>
          </p:cNvPr>
          <p:cNvSpPr/>
          <p:nvPr/>
        </p:nvSpPr>
        <p:spPr>
          <a:xfrm>
            <a:off x="8110689" y="4329770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220C200-88C4-6A4D-A92F-E9299FB02A48}"/>
              </a:ext>
            </a:extLst>
          </p:cNvPr>
          <p:cNvSpPr/>
          <p:nvPr/>
        </p:nvSpPr>
        <p:spPr>
          <a:xfrm>
            <a:off x="8553000" y="4329770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0FC9E5-91C8-1D4E-AD3B-D25670D84C8B}"/>
              </a:ext>
            </a:extLst>
          </p:cNvPr>
          <p:cNvSpPr/>
          <p:nvPr/>
        </p:nvSpPr>
        <p:spPr>
          <a:xfrm>
            <a:off x="8114205" y="4673155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A267EE-CACA-AD49-A448-C90A4C3A3F6A}"/>
              </a:ext>
            </a:extLst>
          </p:cNvPr>
          <p:cNvSpPr/>
          <p:nvPr/>
        </p:nvSpPr>
        <p:spPr>
          <a:xfrm>
            <a:off x="8553761" y="4673154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743806-4729-F84D-BEA2-9D14F20F13B4}"/>
              </a:ext>
            </a:extLst>
          </p:cNvPr>
          <p:cNvSpPr/>
          <p:nvPr/>
        </p:nvSpPr>
        <p:spPr>
          <a:xfrm>
            <a:off x="8551420" y="5344951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EC216A-B284-BE4D-8857-D5460EE86FD3}"/>
              </a:ext>
            </a:extLst>
          </p:cNvPr>
          <p:cNvSpPr/>
          <p:nvPr/>
        </p:nvSpPr>
        <p:spPr>
          <a:xfrm>
            <a:off x="8990976" y="5344950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FB0431-F965-184B-8925-292051DA697E}"/>
              </a:ext>
            </a:extLst>
          </p:cNvPr>
          <p:cNvSpPr/>
          <p:nvPr/>
        </p:nvSpPr>
        <p:spPr>
          <a:xfrm>
            <a:off x="9430532" y="5344949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AD0751-CC9D-5A4E-9895-DAE4ECBF66B8}"/>
              </a:ext>
            </a:extLst>
          </p:cNvPr>
          <p:cNvSpPr/>
          <p:nvPr/>
        </p:nvSpPr>
        <p:spPr>
          <a:xfrm>
            <a:off x="9870088" y="5344949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D12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D6A20DA-BB3D-C849-9434-F8FD8E04FD7B}"/>
              </a:ext>
            </a:extLst>
          </p:cNvPr>
          <p:cNvSpPr/>
          <p:nvPr/>
        </p:nvSpPr>
        <p:spPr>
          <a:xfrm>
            <a:off x="8032667" y="4292078"/>
            <a:ext cx="972338" cy="702111"/>
          </a:xfrm>
          <a:prstGeom prst="roundRect">
            <a:avLst>
              <a:gd name="adj" fmla="val 6587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3766083-E831-2A45-9FB6-C9D31EA76490}"/>
              </a:ext>
            </a:extLst>
          </p:cNvPr>
          <p:cNvSpPr/>
          <p:nvPr/>
        </p:nvSpPr>
        <p:spPr>
          <a:xfrm>
            <a:off x="8487485" y="5306218"/>
            <a:ext cx="1849076" cy="690291"/>
          </a:xfrm>
          <a:prstGeom prst="roundRect">
            <a:avLst>
              <a:gd name="adj" fmla="val 759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1AE2692-2B8F-AB48-86EB-9A5D77361FD7}"/>
              </a:ext>
            </a:extLst>
          </p:cNvPr>
          <p:cNvSpPr/>
          <p:nvPr/>
        </p:nvSpPr>
        <p:spPr>
          <a:xfrm>
            <a:off x="9685533" y="4330217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6A3311-6C1B-9A43-96D5-3BC9978C6813}"/>
              </a:ext>
            </a:extLst>
          </p:cNvPr>
          <p:cNvSpPr/>
          <p:nvPr/>
        </p:nvSpPr>
        <p:spPr>
          <a:xfrm>
            <a:off x="10125089" y="4330217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077C72-4A36-9A44-931D-FA767B90B9DD}"/>
              </a:ext>
            </a:extLst>
          </p:cNvPr>
          <p:cNvSpPr/>
          <p:nvPr/>
        </p:nvSpPr>
        <p:spPr>
          <a:xfrm>
            <a:off x="10564645" y="4330216"/>
            <a:ext cx="404494" cy="27200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D69D21-5145-0D48-B807-09C8FBFD1789}"/>
              </a:ext>
            </a:extLst>
          </p:cNvPr>
          <p:cNvSpPr/>
          <p:nvPr/>
        </p:nvSpPr>
        <p:spPr>
          <a:xfrm>
            <a:off x="10125089" y="4673600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D6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64C7A3-B58A-7A42-8136-ADA5C9DD3FFF}"/>
              </a:ext>
            </a:extLst>
          </p:cNvPr>
          <p:cNvSpPr/>
          <p:nvPr/>
        </p:nvSpPr>
        <p:spPr>
          <a:xfrm>
            <a:off x="9632645" y="4285271"/>
            <a:ext cx="1390010" cy="692301"/>
          </a:xfrm>
          <a:prstGeom prst="roundRect">
            <a:avLst>
              <a:gd name="adj" fmla="val 10255"/>
            </a:avLst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B60698B-1B16-BE48-9BB2-06AF812E851E}"/>
              </a:ext>
            </a:extLst>
          </p:cNvPr>
          <p:cNvSpPr/>
          <p:nvPr/>
        </p:nvSpPr>
        <p:spPr>
          <a:xfrm>
            <a:off x="8997878" y="5688994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39B2D80-CB80-9D4C-96C3-6B07E1A846E0}"/>
              </a:ext>
            </a:extLst>
          </p:cNvPr>
          <p:cNvSpPr/>
          <p:nvPr/>
        </p:nvSpPr>
        <p:spPr>
          <a:xfrm>
            <a:off x="9437434" y="5688993"/>
            <a:ext cx="404494" cy="27200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D14</a:t>
            </a:r>
          </a:p>
        </p:txBody>
      </p:sp>
    </p:spTree>
    <p:extLst>
      <p:ext uri="{BB962C8B-B14F-4D97-AF65-F5344CB8AC3E}">
        <p14:creationId xmlns:p14="http://schemas.microsoft.com/office/powerpoint/2010/main" val="18643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 Induction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F3B81-DF64-EF4D-A7A4-E4426CD65991}"/>
              </a:ext>
            </a:extLst>
          </p:cNvPr>
          <p:cNvSpPr txBox="1"/>
          <p:nvPr/>
        </p:nvSpPr>
        <p:spPr>
          <a:xfrm>
            <a:off x="6537344" y="598553"/>
            <a:ext cx="526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Or more abstractly…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Given any pair of attributes for any data set…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EBAE41-8E9A-9348-BD34-476AA4B776A2}"/>
              </a:ext>
            </a:extLst>
          </p:cNvPr>
          <p:cNvSpPr txBox="1"/>
          <p:nvPr/>
        </p:nvSpPr>
        <p:spPr>
          <a:xfrm>
            <a:off x="3408357" y="2058235"/>
            <a:ext cx="6254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Which attribute makes a better root?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5DA665F-E860-5F41-997F-34CF614FA034}"/>
              </a:ext>
            </a:extLst>
          </p:cNvPr>
          <p:cNvGrpSpPr/>
          <p:nvPr/>
        </p:nvGrpSpPr>
        <p:grpSpPr>
          <a:xfrm>
            <a:off x="5924906" y="2884163"/>
            <a:ext cx="3997520" cy="2255560"/>
            <a:chOff x="334194" y="2539697"/>
            <a:chExt cx="3997520" cy="2255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91566DFD-C0B4-F947-B112-E3A412CF84C7}"/>
                    </a:ext>
                  </a:extLst>
                </p:cNvPr>
                <p:cNvSpPr/>
                <p:nvPr/>
              </p:nvSpPr>
              <p:spPr>
                <a:xfrm>
                  <a:off x="1407348" y="2539697"/>
                  <a:ext cx="1837678" cy="6303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𝐴𝑡𝑡𝑟𝑖𝑏𝑢𝑡𝑒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Oval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348" y="2539697"/>
                  <a:ext cx="1837678" cy="630315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14E531A-6C41-5B48-97B5-944AAFCB2239}"/>
                </a:ext>
              </a:extLst>
            </p:cNvPr>
            <p:cNvCxnSpPr>
              <a:stCxn id="58" idx="3"/>
              <a:endCxn id="67" idx="0"/>
            </p:cNvCxnSpPr>
            <p:nvPr/>
          </p:nvCxnSpPr>
          <p:spPr>
            <a:xfrm flipH="1">
              <a:off x="1456879" y="3077705"/>
              <a:ext cx="219591" cy="106447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9BD9FB9-8F05-1A42-9F9B-10B6003D9A3F}"/>
                </a:ext>
              </a:extLst>
            </p:cNvPr>
            <p:cNvCxnSpPr>
              <a:stCxn id="58" idx="5"/>
            </p:cNvCxnSpPr>
            <p:nvPr/>
          </p:nvCxnSpPr>
          <p:spPr>
            <a:xfrm>
              <a:off x="2975904" y="3077705"/>
              <a:ext cx="266199" cy="105766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AEEA8D7-CDE7-CE41-B17B-D24595AC568F}"/>
                    </a:ext>
                  </a:extLst>
                </p:cNvPr>
                <p:cNvSpPr txBox="1"/>
                <p:nvPr/>
              </p:nvSpPr>
              <p:spPr>
                <a:xfrm>
                  <a:off x="334194" y="3201979"/>
                  <a:ext cx="128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194" y="3201979"/>
                  <a:ext cx="128785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F29E4B2-4D5F-8540-9FC8-3691D89666CF}"/>
                    </a:ext>
                  </a:extLst>
                </p:cNvPr>
                <p:cNvSpPr txBox="1"/>
                <p:nvPr/>
              </p:nvSpPr>
              <p:spPr>
                <a:xfrm>
                  <a:off x="3043861" y="3201979"/>
                  <a:ext cx="128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3861" y="3201979"/>
                  <a:ext cx="1287853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FDCFD19-CF4E-4D41-8A35-9611CF7CB050}"/>
                </a:ext>
              </a:extLst>
            </p:cNvPr>
            <p:cNvSpPr/>
            <p:nvPr/>
          </p:nvSpPr>
          <p:spPr>
            <a:xfrm>
              <a:off x="1025142" y="4179868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4E2E8A4-319E-2E44-8802-DD945F98616E}"/>
                </a:ext>
              </a:extLst>
            </p:cNvPr>
            <p:cNvSpPr/>
            <p:nvPr/>
          </p:nvSpPr>
          <p:spPr>
            <a:xfrm>
              <a:off x="1467453" y="4179868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A146340-0B1B-7A47-B642-008983302798}"/>
                </a:ext>
              </a:extLst>
            </p:cNvPr>
            <p:cNvSpPr/>
            <p:nvPr/>
          </p:nvSpPr>
          <p:spPr>
            <a:xfrm>
              <a:off x="1025142" y="4478863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DE03202-0B4C-DF4D-B417-D0945A168E08}"/>
                </a:ext>
              </a:extLst>
            </p:cNvPr>
            <p:cNvSpPr/>
            <p:nvPr/>
          </p:nvSpPr>
          <p:spPr>
            <a:xfrm>
              <a:off x="1464698" y="4478862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42D7CC4-B72B-744C-8FB1-5202EB84087D}"/>
                </a:ext>
              </a:extLst>
            </p:cNvPr>
            <p:cNvSpPr/>
            <p:nvPr/>
          </p:nvSpPr>
          <p:spPr>
            <a:xfrm>
              <a:off x="976544" y="4142176"/>
              <a:ext cx="960670" cy="653081"/>
            </a:xfrm>
            <a:prstGeom prst="roundRect">
              <a:avLst>
                <a:gd name="adj" fmla="val 6587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CFAB93F-C0F9-8549-936E-0079EE114AAE}"/>
                </a:ext>
              </a:extLst>
            </p:cNvPr>
            <p:cNvSpPr/>
            <p:nvPr/>
          </p:nvSpPr>
          <p:spPr>
            <a:xfrm>
              <a:off x="2812608" y="4179868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E9CA816-4E7B-A74E-BF7E-206D6D0950F3}"/>
                </a:ext>
              </a:extLst>
            </p:cNvPr>
            <p:cNvSpPr/>
            <p:nvPr/>
          </p:nvSpPr>
          <p:spPr>
            <a:xfrm>
              <a:off x="3254919" y="4179868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BA3825-0AD8-8E4A-BFE3-DCBCACA4956B}"/>
                </a:ext>
              </a:extLst>
            </p:cNvPr>
            <p:cNvSpPr/>
            <p:nvPr/>
          </p:nvSpPr>
          <p:spPr>
            <a:xfrm>
              <a:off x="2812608" y="4478863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36FA90E-B4AC-6E4D-96B0-3FAEA182A12B}"/>
                </a:ext>
              </a:extLst>
            </p:cNvPr>
            <p:cNvSpPr/>
            <p:nvPr/>
          </p:nvSpPr>
          <p:spPr>
            <a:xfrm>
              <a:off x="3252164" y="4478862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50CD272D-4AE0-554D-A0C9-6A06361F0831}"/>
                </a:ext>
              </a:extLst>
            </p:cNvPr>
            <p:cNvSpPr/>
            <p:nvPr/>
          </p:nvSpPr>
          <p:spPr>
            <a:xfrm>
              <a:off x="2764010" y="4142176"/>
              <a:ext cx="960670" cy="653081"/>
            </a:xfrm>
            <a:prstGeom prst="roundRect">
              <a:avLst>
                <a:gd name="adj" fmla="val 6587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B75EA42-0D0E-494A-8457-D8CBDE183784}"/>
              </a:ext>
            </a:extLst>
          </p:cNvPr>
          <p:cNvGrpSpPr/>
          <p:nvPr/>
        </p:nvGrpSpPr>
        <p:grpSpPr>
          <a:xfrm>
            <a:off x="1841666" y="2884163"/>
            <a:ext cx="4041862" cy="2027928"/>
            <a:chOff x="4681652" y="2539697"/>
            <a:chExt cx="4041862" cy="202792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680039E-0293-4E44-B29B-983E06CBD70F}"/>
                </a:ext>
              </a:extLst>
            </p:cNvPr>
            <p:cNvSpPr/>
            <p:nvPr/>
          </p:nvSpPr>
          <p:spPr>
            <a:xfrm>
              <a:off x="4816703" y="4209613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8C3D21-CA53-4E40-96E6-212800FA5979}"/>
                </a:ext>
              </a:extLst>
            </p:cNvPr>
            <p:cNvSpPr/>
            <p:nvPr/>
          </p:nvSpPr>
          <p:spPr>
            <a:xfrm>
              <a:off x="5256259" y="4209612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C39D373-7DEE-B243-AD8B-B9B840A3CEBA}"/>
                </a:ext>
              </a:extLst>
            </p:cNvPr>
            <p:cNvSpPr/>
            <p:nvPr/>
          </p:nvSpPr>
          <p:spPr>
            <a:xfrm>
              <a:off x="5695815" y="4209611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2C0327-206F-9246-BB1D-691F291EA4F4}"/>
                </a:ext>
              </a:extLst>
            </p:cNvPr>
            <p:cNvSpPr/>
            <p:nvPr/>
          </p:nvSpPr>
          <p:spPr>
            <a:xfrm>
              <a:off x="6135371" y="4209611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3B07C313-D892-4841-AFCB-34A00BBA5EE0}"/>
                </a:ext>
              </a:extLst>
            </p:cNvPr>
            <p:cNvSpPr/>
            <p:nvPr/>
          </p:nvSpPr>
          <p:spPr>
            <a:xfrm>
              <a:off x="4761646" y="4135369"/>
              <a:ext cx="1849076" cy="432256"/>
            </a:xfrm>
            <a:prstGeom prst="roundRect">
              <a:avLst>
                <a:gd name="adj" fmla="val 7595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E6BAB541-2F2A-9C45-897F-B04F2D2A2AA6}"/>
                    </a:ext>
                  </a:extLst>
                </p:cNvPr>
                <p:cNvSpPr/>
                <p:nvPr/>
              </p:nvSpPr>
              <p:spPr>
                <a:xfrm>
                  <a:off x="5784757" y="2539697"/>
                  <a:ext cx="1837678" cy="6303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𝐴𝑡𝑡𝑟𝑖𝑏𝑢𝑡𝑒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Oval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4757" y="2539697"/>
                  <a:ext cx="1837678" cy="63031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75A90DF-B7B6-BE4A-BA22-03F8F5C1FD95}"/>
                </a:ext>
              </a:extLst>
            </p:cNvPr>
            <p:cNvCxnSpPr>
              <a:stCxn id="79" idx="3"/>
            </p:cNvCxnSpPr>
            <p:nvPr/>
          </p:nvCxnSpPr>
          <p:spPr>
            <a:xfrm flipH="1">
              <a:off x="5810698" y="3077705"/>
              <a:ext cx="243181" cy="106447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DA1F0CA-F537-2F42-B787-32737CD11E76}"/>
                </a:ext>
              </a:extLst>
            </p:cNvPr>
            <p:cNvCxnSpPr>
              <a:stCxn id="79" idx="5"/>
            </p:cNvCxnSpPr>
            <p:nvPr/>
          </p:nvCxnSpPr>
          <p:spPr>
            <a:xfrm>
              <a:off x="7353313" y="3077705"/>
              <a:ext cx="266199" cy="105766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A30BC58-3C6D-AD4D-B690-A0627B7CFC4B}"/>
                    </a:ext>
                  </a:extLst>
                </p:cNvPr>
                <p:cNvSpPr txBox="1"/>
                <p:nvPr/>
              </p:nvSpPr>
              <p:spPr>
                <a:xfrm>
                  <a:off x="4681652" y="3201979"/>
                  <a:ext cx="128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1652" y="3201979"/>
                  <a:ext cx="128785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CB61142-7E33-2041-A1FB-07B94482FAF6}"/>
                    </a:ext>
                  </a:extLst>
                </p:cNvPr>
                <p:cNvSpPr txBox="1"/>
                <p:nvPr/>
              </p:nvSpPr>
              <p:spPr>
                <a:xfrm>
                  <a:off x="7421270" y="3201979"/>
                  <a:ext cx="128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1270" y="3201979"/>
                  <a:ext cx="128785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6D0A279-97C9-C648-B406-77A6E8121FB1}"/>
                </a:ext>
              </a:extLst>
            </p:cNvPr>
            <p:cNvSpPr/>
            <p:nvPr/>
          </p:nvSpPr>
          <p:spPr>
            <a:xfrm>
              <a:off x="6929495" y="4209246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B556CFC-6CE1-0C4B-A784-C8DBB80190EF}"/>
                </a:ext>
              </a:extLst>
            </p:cNvPr>
            <p:cNvSpPr/>
            <p:nvPr/>
          </p:nvSpPr>
          <p:spPr>
            <a:xfrm>
              <a:off x="7369051" y="4209245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27033B4-1094-0A48-9CAC-97310737A38A}"/>
                </a:ext>
              </a:extLst>
            </p:cNvPr>
            <p:cNvSpPr/>
            <p:nvPr/>
          </p:nvSpPr>
          <p:spPr>
            <a:xfrm>
              <a:off x="7808607" y="4209244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7BB4BB5-064E-5B44-B2B8-B15081C2AA5F}"/>
                </a:ext>
              </a:extLst>
            </p:cNvPr>
            <p:cNvSpPr/>
            <p:nvPr/>
          </p:nvSpPr>
          <p:spPr>
            <a:xfrm>
              <a:off x="8248163" y="4209244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256AA8F0-4E3D-FB4C-9D1D-B72FBAB9D89F}"/>
                </a:ext>
              </a:extLst>
            </p:cNvPr>
            <p:cNvSpPr/>
            <p:nvPr/>
          </p:nvSpPr>
          <p:spPr>
            <a:xfrm>
              <a:off x="6874438" y="4135002"/>
              <a:ext cx="1849076" cy="432256"/>
            </a:xfrm>
            <a:prstGeom prst="roundRect">
              <a:avLst>
                <a:gd name="adj" fmla="val 7595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10780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Choosing an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Helvetica" pitchFamily="2" charset="0"/>
              </a:rPr>
              <a:t>The thing I’m trying to draw your attention to is that sometimes all the examples in a group have the same label, and sometimes they don’t.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When a group contains examples that all have the same class label (or most of them have the same class label), we say that it has </a:t>
            </a:r>
            <a:r>
              <a:rPr lang="en-US" sz="2400" b="1" dirty="0">
                <a:latin typeface="Helvetica" pitchFamily="2" charset="0"/>
              </a:rPr>
              <a:t>high purity </a:t>
            </a:r>
            <a:r>
              <a:rPr lang="en-US" sz="2400" dirty="0">
                <a:latin typeface="Helvetica" pitchFamily="2" charset="0"/>
              </a:rPr>
              <a:t>(or</a:t>
            </a:r>
            <a:r>
              <a:rPr lang="en-US" sz="2400" b="1" dirty="0">
                <a:latin typeface="Helvetica" pitchFamily="2" charset="0"/>
              </a:rPr>
              <a:t> low entropy</a:t>
            </a:r>
            <a:r>
              <a:rPr lang="en-US" sz="2400" dirty="0">
                <a:latin typeface="Helvetica" pitchFamily="2" charset="0"/>
              </a:rPr>
              <a:t>)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When a group contains about even numbers of each class label, we say it has </a:t>
            </a:r>
            <a:r>
              <a:rPr lang="en-US" sz="2400" b="1" dirty="0">
                <a:latin typeface="Helvetica" pitchFamily="2" charset="0"/>
              </a:rPr>
              <a:t>low purity </a:t>
            </a:r>
            <a:r>
              <a:rPr lang="en-US" sz="2400" dirty="0">
                <a:latin typeface="Helvetica" pitchFamily="2" charset="0"/>
              </a:rPr>
              <a:t>(or </a:t>
            </a:r>
            <a:r>
              <a:rPr lang="en-US" sz="2400" b="1" dirty="0">
                <a:latin typeface="Helvetica" pitchFamily="2" charset="0"/>
              </a:rPr>
              <a:t>high entropy</a:t>
            </a:r>
            <a:r>
              <a:rPr lang="en-US" sz="2400" dirty="0">
                <a:latin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041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Choosing an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Our goal is to choose attributes that split our examples up into low entropy groups! i.e., pure groups!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i.e., we want the groups to have (ideally) only one label represented! How to compute that?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Join me, if you will, on a little journey into the land of information theory.</a:t>
            </a:r>
          </a:p>
        </p:txBody>
      </p:sp>
    </p:spTree>
    <p:extLst>
      <p:ext uri="{BB962C8B-B14F-4D97-AF65-F5344CB8AC3E}">
        <p14:creationId xmlns:p14="http://schemas.microsoft.com/office/powerpoint/2010/main" val="329955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Helvetica" pitchFamily="2" charset="0"/>
              </a:rPr>
              <a:t>In the field of Information Theory, entropy is a measure of how much information a message contains.</a:t>
            </a:r>
          </a:p>
          <a:p>
            <a:pPr lvl="1"/>
            <a:r>
              <a:rPr lang="en-US" sz="2200" dirty="0">
                <a:latin typeface="Helvetica" pitchFamily="2" charset="0"/>
              </a:rPr>
              <a:t>Sometimes thought of us how much “surprise” there is.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Entropy characterizes our uncertainty about a source of information. The more random the source, the more entropy it has.</a:t>
            </a:r>
          </a:p>
          <a:p>
            <a:pPr lvl="1"/>
            <a:r>
              <a:rPr lang="en-US" sz="2200" dirty="0">
                <a:latin typeface="Helvetica" pitchFamily="2" charset="0"/>
              </a:rPr>
              <a:t>And, consequently, the “more” we learn when we receive that message.</a:t>
            </a:r>
          </a:p>
          <a:p>
            <a:pPr lvl="2"/>
            <a:r>
              <a:rPr lang="en-US" sz="2100" dirty="0">
                <a:latin typeface="Helvetica" pitchFamily="2" charset="0"/>
              </a:rPr>
              <a:t>i.e., if we reduce entropy, we reduce the total “surprise”, and the more we learn.</a:t>
            </a:r>
          </a:p>
          <a:p>
            <a:pPr lvl="1"/>
            <a:endParaRPr lang="en-US" sz="22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Entropy, and the amount of information these messages contain, is often measured in bits.</a:t>
            </a:r>
          </a:p>
        </p:txBody>
      </p:sp>
    </p:spTree>
    <p:extLst>
      <p:ext uri="{BB962C8B-B14F-4D97-AF65-F5344CB8AC3E}">
        <p14:creationId xmlns:p14="http://schemas.microsoft.com/office/powerpoint/2010/main" val="657615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latin typeface="Helvetica" pitchFamily="2" charset="0"/>
              </a:rPr>
              <a:t>To build up an intuition about this:</a:t>
            </a:r>
          </a:p>
          <a:p>
            <a:r>
              <a:rPr lang="en-US" sz="2400" dirty="0">
                <a:latin typeface="Helvetica" pitchFamily="2" charset="0"/>
              </a:rPr>
              <a:t>Example 1: I secretly flip a coin; the possible outcomes are {heads, tails}. I tell you that it is tails. </a:t>
            </a:r>
          </a:p>
          <a:p>
            <a:pPr lvl="1"/>
            <a:r>
              <a:rPr lang="en-US" sz="2200" dirty="0">
                <a:latin typeface="Helvetica" pitchFamily="2" charset="0"/>
              </a:rPr>
              <a:t>You have ‘gained some information’ by removing the uncertainty of another possibility.</a:t>
            </a:r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Example 2: I have a favorite color of the rainbow out of {red, orange, yellow, green, blue, indigo, violet}. You ask what it is, and I tell you it is orange. </a:t>
            </a:r>
          </a:p>
          <a:p>
            <a:pPr lvl="1"/>
            <a:r>
              <a:rPr lang="en-US" sz="2200" dirty="0">
                <a:latin typeface="Helvetica" pitchFamily="2" charset="0"/>
              </a:rPr>
              <a:t>You have gained “lots” of information by removing *several* other possibilities.</a:t>
            </a:r>
          </a:p>
          <a:p>
            <a:r>
              <a:rPr lang="en-US" sz="2400" dirty="0">
                <a:latin typeface="Helvetica" pitchFamily="2" charset="0"/>
              </a:rPr>
              <a:t>Example 3: I have a favorite word in the dictionary {a very large set indeed}. When I tell you what it is, the gigantic set of possibilities is reduced to just a single possibility.</a:t>
            </a:r>
          </a:p>
          <a:p>
            <a:pPr lvl="1"/>
            <a:r>
              <a:rPr lang="en-US" sz="2200" dirty="0">
                <a:latin typeface="Helvetica" pitchFamily="2" charset="0"/>
              </a:rPr>
              <a:t>You have gained a “tremendous amount of information” from this message.</a:t>
            </a:r>
          </a:p>
        </p:txBody>
      </p:sp>
    </p:spTree>
    <p:extLst>
      <p:ext uri="{BB962C8B-B14F-4D97-AF65-F5344CB8AC3E}">
        <p14:creationId xmlns:p14="http://schemas.microsoft.com/office/powerpoint/2010/main" val="3423942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" pitchFamily="2" charset="0"/>
              </a:rPr>
              <a:t>This is what we mean by </a:t>
            </a:r>
            <a:r>
              <a:rPr lang="en-US" sz="2400" b="1" dirty="0">
                <a:latin typeface="Helvetica" pitchFamily="2" charset="0"/>
              </a:rPr>
              <a:t>measuring</a:t>
            </a:r>
            <a:r>
              <a:rPr lang="en-US" sz="2400" dirty="0">
                <a:latin typeface="Helvetica" pitchFamily="2" charset="0"/>
              </a:rPr>
              <a:t> information gain.</a:t>
            </a:r>
          </a:p>
          <a:p>
            <a:pPr lvl="1"/>
            <a:r>
              <a:rPr lang="en-US" sz="2200" dirty="0">
                <a:latin typeface="Helvetica" pitchFamily="2" charset="0"/>
              </a:rPr>
              <a:t>{heads, tails}  </a:t>
            </a:r>
            <a:r>
              <a:rPr lang="en-US" sz="2200" dirty="0">
                <a:latin typeface="Helvetica" pitchFamily="2" charset="0"/>
                <a:sym typeface="Wingdings" panose="05000000000000000000" pitchFamily="2" charset="2"/>
              </a:rPr>
              <a:t> {</a:t>
            </a:r>
            <a:r>
              <a:rPr lang="en-US" sz="2200" strike="sngStrike" dirty="0">
                <a:latin typeface="Helvetica" pitchFamily="2" charset="0"/>
                <a:sym typeface="Wingdings" panose="05000000000000000000" pitchFamily="2" charset="2"/>
              </a:rPr>
              <a:t>heads</a:t>
            </a:r>
            <a:r>
              <a:rPr lang="en-US" sz="2200" dirty="0">
                <a:latin typeface="Helvetica" pitchFamily="2" charset="0"/>
                <a:sym typeface="Wingdings" panose="05000000000000000000" pitchFamily="2" charset="2"/>
              </a:rPr>
              <a:t>, tails} </a:t>
            </a:r>
          </a:p>
          <a:p>
            <a:pPr lvl="2"/>
            <a:r>
              <a:rPr lang="en-US" sz="2100" dirty="0">
                <a:latin typeface="Helvetica" pitchFamily="2" charset="0"/>
                <a:sym typeface="Wingdings" panose="05000000000000000000" pitchFamily="2" charset="2"/>
              </a:rPr>
              <a:t>We reduced the possibility space. 2 options collapsed to 1.</a:t>
            </a:r>
          </a:p>
          <a:p>
            <a:pPr lvl="2"/>
            <a:endParaRPr lang="en-US" sz="21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{red, orange, yellow, green, blue, indigo, violet} </a:t>
            </a:r>
            <a:r>
              <a:rPr lang="en-US" sz="2400" dirty="0">
                <a:latin typeface="Helvetica" pitchFamily="2" charset="0"/>
                <a:sym typeface="Wingdings" panose="05000000000000000000" pitchFamily="2" charset="2"/>
              </a:rPr>
              <a:t> {</a:t>
            </a:r>
            <a:r>
              <a:rPr lang="en-US" sz="2400" strike="sngStrike" dirty="0">
                <a:latin typeface="Helvetica" pitchFamily="2" charset="0"/>
                <a:sym typeface="Wingdings" panose="05000000000000000000" pitchFamily="2" charset="2"/>
              </a:rPr>
              <a:t>red</a:t>
            </a:r>
            <a:r>
              <a:rPr lang="en-US" sz="2400" dirty="0">
                <a:latin typeface="Helvetica" pitchFamily="2" charset="0"/>
                <a:sym typeface="Wingdings" panose="05000000000000000000" pitchFamily="2" charset="2"/>
              </a:rPr>
              <a:t>, orange, </a:t>
            </a:r>
            <a:r>
              <a:rPr lang="en-US" sz="2400" strike="sngStrike" dirty="0">
                <a:latin typeface="Helvetica" pitchFamily="2" charset="0"/>
                <a:sym typeface="Wingdings" panose="05000000000000000000" pitchFamily="2" charset="2"/>
              </a:rPr>
              <a:t>yellow, green, blue, indigo, violet</a:t>
            </a:r>
            <a:r>
              <a:rPr lang="en-US" sz="2400" dirty="0">
                <a:latin typeface="Helvetica" pitchFamily="2" charset="0"/>
                <a:sym typeface="Wingdings" panose="05000000000000000000" pitchFamily="2" charset="2"/>
              </a:rPr>
              <a:t>} </a:t>
            </a:r>
          </a:p>
          <a:p>
            <a:pPr lvl="1"/>
            <a:r>
              <a:rPr lang="en-US" sz="2000" dirty="0">
                <a:latin typeface="Helvetica" pitchFamily="2" charset="0"/>
              </a:rPr>
              <a:t>We reduced the possibility space *even more* than in the first case. 7 options collapsed to 1.</a:t>
            </a:r>
          </a:p>
          <a:p>
            <a:pPr lvl="1"/>
            <a:endParaRPr lang="en-US" sz="20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One more quick example:</a:t>
            </a:r>
          </a:p>
        </p:txBody>
      </p:sp>
    </p:spTree>
    <p:extLst>
      <p:ext uri="{BB962C8B-B14F-4D97-AF65-F5344CB8AC3E}">
        <p14:creationId xmlns:p14="http://schemas.microsoft.com/office/powerpoint/2010/main" val="2573105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" pitchFamily="2" charset="0"/>
              </a:rPr>
              <a:t>Example 4: You already know that my favorite food is pepperoni pizza. You ask me what my favorite food is, and I tell you pepperoni pizza.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How much information did you gain here?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In the context of information theory land: nothing!</a:t>
            </a:r>
          </a:p>
          <a:p>
            <a:pPr lvl="1"/>
            <a:r>
              <a:rPr lang="en-US" sz="2000" dirty="0">
                <a:latin typeface="Helvetica" pitchFamily="2" charset="0"/>
              </a:rPr>
              <a:t>The possibility space wasn’t reduced at all!</a:t>
            </a:r>
          </a:p>
          <a:p>
            <a:pPr lvl="1"/>
            <a:r>
              <a:rPr lang="en-US" sz="2000" dirty="0">
                <a:latin typeface="Helvetica" pitchFamily="2" charset="0"/>
              </a:rPr>
              <a:t>The original set wasn’t ”all possible food” – the original set was already just pepperoni pizza, because, again, you knew it already!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70876-302E-4F50-A5A9-B68DF706DBE9}"/>
              </a:ext>
            </a:extLst>
          </p:cNvPr>
          <p:cNvSpPr txBox="1"/>
          <p:nvPr/>
        </p:nvSpPr>
        <p:spPr>
          <a:xfrm>
            <a:off x="3550724" y="6119666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{pepperoni pizza} </a:t>
            </a:r>
            <a:r>
              <a:rPr lang="en-US" dirty="0">
                <a:sym typeface="Wingdings" panose="05000000000000000000" pitchFamily="2" charset="2"/>
              </a:rPr>
              <a:t> {pepperoni pizza}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794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Helvetica" pitchFamily="2" charset="0"/>
              </a:rPr>
              <a:t>How many bits are needed to communicate the following messages?</a:t>
            </a:r>
          </a:p>
          <a:p>
            <a:pPr lvl="1"/>
            <a:endParaRPr lang="en-US" sz="2200" dirty="0">
              <a:latin typeface="Helvetica" pitchFamily="2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The result of a fair coin flip? </a:t>
            </a:r>
          </a:p>
          <a:p>
            <a:pPr lvl="1"/>
            <a:r>
              <a:rPr lang="en-US" sz="2200" dirty="0">
                <a:latin typeface="Helvetica" pitchFamily="2" charset="0"/>
              </a:rPr>
              <a:t>It requires 1 bit to communicate (1 bit gives us two values: Heads or Tails), </a:t>
            </a:r>
          </a:p>
          <a:p>
            <a:pPr lvl="1"/>
            <a:r>
              <a:rPr lang="en-US" sz="2200" dirty="0">
                <a:latin typeface="Helvetica" pitchFamily="2" charset="0"/>
              </a:rPr>
              <a:t>So it has 1 bit of entropy.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The roll of a fair 4-sided die? </a:t>
            </a:r>
          </a:p>
          <a:p>
            <a:pPr lvl="1"/>
            <a:r>
              <a:rPr lang="en-US" sz="2200" dirty="0">
                <a:latin typeface="Helvetica" pitchFamily="2" charset="0"/>
              </a:rPr>
              <a:t>Requires 2 bits to communicate( 2 bits gives us four values)</a:t>
            </a:r>
          </a:p>
          <a:p>
            <a:pPr lvl="1"/>
            <a:r>
              <a:rPr lang="en-US" sz="2200" dirty="0">
                <a:latin typeface="Helvetica" pitchFamily="2" charset="0"/>
              </a:rPr>
              <a:t>So it has 2 bits of entropy.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A cheating coin that is heads on both sides? </a:t>
            </a:r>
          </a:p>
          <a:p>
            <a:pPr lvl="1"/>
            <a:r>
              <a:rPr lang="en-US" sz="2200" dirty="0">
                <a:latin typeface="Helvetica" pitchFamily="2" charset="0"/>
              </a:rPr>
              <a:t>This has no uncertainty, and thus, *no* bits are needed to communicate its value.</a:t>
            </a:r>
          </a:p>
          <a:p>
            <a:pPr lvl="1"/>
            <a:r>
              <a:rPr lang="en-US" sz="2200" dirty="0">
                <a:latin typeface="Helvetica" pitchFamily="2" charset="0"/>
              </a:rPr>
              <a:t> So it would have 0 bits of entropy. </a:t>
            </a:r>
          </a:p>
        </p:txBody>
      </p:sp>
    </p:spTree>
    <p:extLst>
      <p:ext uri="{BB962C8B-B14F-4D97-AF65-F5344CB8AC3E}">
        <p14:creationId xmlns:p14="http://schemas.microsoft.com/office/powerpoint/2010/main" val="23152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Our First Glimpse of a Decision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9E4F360-D544-894D-A5D1-1FC2D0E69FC1}"/>
                  </a:ext>
                </a:extLst>
              </p:cNvPr>
              <p:cNvSpPr/>
              <p:nvPr/>
            </p:nvSpPr>
            <p:spPr>
              <a:xfrm>
                <a:off x="4763089" y="2014194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9E4F360-D544-894D-A5D1-1FC2D0E69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089" y="2014194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CE16E40-1A32-3A42-87F3-66C120693BF2}"/>
                  </a:ext>
                </a:extLst>
              </p:cNvPr>
              <p:cNvSpPr/>
              <p:nvPr/>
            </p:nvSpPr>
            <p:spPr>
              <a:xfrm>
                <a:off x="2626530" y="3506692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CE16E40-1A32-3A42-87F3-66C120693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30" y="3506692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73CB9A-17F9-7B41-9877-7529E698AD51}"/>
                  </a:ext>
                </a:extLst>
              </p:cNvPr>
              <p:cNvSpPr/>
              <p:nvPr/>
            </p:nvSpPr>
            <p:spPr>
              <a:xfrm>
                <a:off x="6899647" y="3506691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73CB9A-17F9-7B41-9877-7529E698A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47" y="3506691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E4470F-6710-BD4C-83FB-29D7989E7B13}"/>
                  </a:ext>
                </a:extLst>
              </p:cNvPr>
              <p:cNvSpPr/>
              <p:nvPr/>
            </p:nvSpPr>
            <p:spPr>
              <a:xfrm>
                <a:off x="2240351" y="4999190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E4470F-6710-BD4C-83FB-29D7989E7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351" y="4999190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233414-73B3-C44C-82F2-AAF91E4F4FE3}"/>
                  </a:ext>
                </a:extLst>
              </p:cNvPr>
              <p:cNvSpPr/>
              <p:nvPr/>
            </p:nvSpPr>
            <p:spPr>
              <a:xfrm>
                <a:off x="3768790" y="4999190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233414-73B3-C44C-82F2-AAF91E4F4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790" y="4999190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CC8002-8D86-CD48-B91B-A6FEF5A49066}"/>
                  </a:ext>
                </a:extLst>
              </p:cNvPr>
              <p:cNvSpPr/>
              <p:nvPr/>
            </p:nvSpPr>
            <p:spPr>
              <a:xfrm>
                <a:off x="5184778" y="3586590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CC8002-8D86-CD48-B91B-A6FEF5A49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78" y="3586590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133C49-94F2-9C41-8964-20F771944537}"/>
                  </a:ext>
                </a:extLst>
              </p:cNvPr>
              <p:cNvSpPr/>
              <p:nvPr/>
            </p:nvSpPr>
            <p:spPr>
              <a:xfrm>
                <a:off x="6600767" y="4999188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133C49-94F2-9C41-8964-20F771944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767" y="4999188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40F8E9-2112-7B41-8A72-178D560311F5}"/>
                  </a:ext>
                </a:extLst>
              </p:cNvPr>
              <p:cNvSpPr/>
              <p:nvPr/>
            </p:nvSpPr>
            <p:spPr>
              <a:xfrm>
                <a:off x="8129206" y="4999188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40F8E9-2112-7B41-8A72-178D56031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06" y="4999188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06AEF-4885-AC4B-9E54-C3C5C8A22AF0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4195086" y="2552202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A8EBF8-3BAD-BA47-B76C-AD8ADF1CFA9E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6331645" y="2552202"/>
            <a:ext cx="837124" cy="104679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701E55-AB4B-404F-AFE6-C0A0C09999C5}"/>
              </a:ext>
            </a:extLst>
          </p:cNvPr>
          <p:cNvCxnSpPr>
            <a:stCxn id="8" idx="4"/>
            <a:endCxn id="13" idx="0"/>
          </p:cNvCxnSpPr>
          <p:nvPr/>
        </p:nvCxnSpPr>
        <p:spPr>
          <a:xfrm>
            <a:off x="5681928" y="2644509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D1A4BB-201E-0E44-AB9B-FC7658BB2B68}"/>
              </a:ext>
            </a:extLst>
          </p:cNvPr>
          <p:cNvCxnSpPr>
            <a:stCxn id="9" idx="3"/>
            <a:endCxn id="11" idx="0"/>
          </p:cNvCxnSpPr>
          <p:nvPr/>
        </p:nvCxnSpPr>
        <p:spPr>
          <a:xfrm flipH="1">
            <a:off x="2737501" y="4044700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EAF265-6467-3144-9CDC-CA1AB2B0EF0D}"/>
              </a:ext>
            </a:extLst>
          </p:cNvPr>
          <p:cNvCxnSpPr>
            <a:stCxn id="9" idx="5"/>
            <a:endCxn id="12" idx="0"/>
          </p:cNvCxnSpPr>
          <p:nvPr/>
        </p:nvCxnSpPr>
        <p:spPr>
          <a:xfrm>
            <a:off x="4195086" y="4044700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AD2A24-024B-A748-A73C-60933275CD91}"/>
              </a:ext>
            </a:extLst>
          </p:cNvPr>
          <p:cNvCxnSpPr>
            <a:stCxn id="10" idx="3"/>
            <a:endCxn id="14" idx="0"/>
          </p:cNvCxnSpPr>
          <p:nvPr/>
        </p:nvCxnSpPr>
        <p:spPr>
          <a:xfrm flipH="1">
            <a:off x="7097917" y="4044699"/>
            <a:ext cx="70852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6B7866-1C68-A247-BD5B-E9F94817D099}"/>
              </a:ext>
            </a:extLst>
          </p:cNvPr>
          <p:cNvCxnSpPr>
            <a:stCxn id="10" idx="5"/>
            <a:endCxn id="15" idx="0"/>
          </p:cNvCxnSpPr>
          <p:nvPr/>
        </p:nvCxnSpPr>
        <p:spPr>
          <a:xfrm>
            <a:off x="8468203" y="4044699"/>
            <a:ext cx="158153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CAB96-7DE9-C040-B774-B6D0E4903DF0}"/>
                  </a:ext>
                </a:extLst>
              </p:cNvPr>
              <p:cNvSpPr txBox="1"/>
              <p:nvPr/>
            </p:nvSpPr>
            <p:spPr>
              <a:xfrm>
                <a:off x="3579555" y="2676476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CAB96-7DE9-C040-B774-B6D0E490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555" y="2676476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l="-1087" r="-54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68B517-266B-9D4E-819D-01C9D942F571}"/>
                  </a:ext>
                </a:extLst>
              </p:cNvPr>
              <p:cNvSpPr txBox="1"/>
              <p:nvPr/>
            </p:nvSpPr>
            <p:spPr>
              <a:xfrm>
                <a:off x="4854992" y="2720852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68B517-266B-9D4E-819D-01C9D942F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992" y="2720852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EA7922-D87C-A741-9B4D-64174C715241}"/>
                  </a:ext>
                </a:extLst>
              </p:cNvPr>
              <p:cNvSpPr txBox="1"/>
              <p:nvPr/>
            </p:nvSpPr>
            <p:spPr>
              <a:xfrm>
                <a:off x="6695614" y="2676476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EA7922-D87C-A741-9B4D-64174C715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14" y="2676476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98461-7DE0-1442-AE1B-BC4AF25EE965}"/>
                  </a:ext>
                </a:extLst>
              </p:cNvPr>
              <p:cNvSpPr txBox="1"/>
              <p:nvPr/>
            </p:nvSpPr>
            <p:spPr>
              <a:xfrm>
                <a:off x="1876447" y="4213350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98461-7DE0-1442-AE1B-BC4AF25EE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47" y="4213350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l="-1948" r="-64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A951F4-9C2A-9943-A636-4AF3C1AF514E}"/>
                  </a:ext>
                </a:extLst>
              </p:cNvPr>
              <p:cNvSpPr txBox="1"/>
              <p:nvPr/>
            </p:nvSpPr>
            <p:spPr>
              <a:xfrm>
                <a:off x="4221688" y="4213350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A951F4-9C2A-9943-A636-4AF3C1AF5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688" y="4213350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C23C91-4A3E-B947-B639-B44C15CC59AB}"/>
                  </a:ext>
                </a:extLst>
              </p:cNvPr>
              <p:cNvSpPr txBox="1"/>
              <p:nvPr/>
            </p:nvSpPr>
            <p:spPr>
              <a:xfrm>
                <a:off x="5951320" y="4218670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C23C91-4A3E-B947-B639-B44C15CC5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320" y="4218670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l="-1000" r="-50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73CC15-917C-C54A-8879-A8281694DA01}"/>
                  </a:ext>
                </a:extLst>
              </p:cNvPr>
              <p:cNvSpPr txBox="1"/>
              <p:nvPr/>
            </p:nvSpPr>
            <p:spPr>
              <a:xfrm>
                <a:off x="8585029" y="4213349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73CC15-917C-C54A-8879-A8281694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29" y="4213349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9DF1A1C-0048-1E4B-BB21-05D501182B00}"/>
              </a:ext>
            </a:extLst>
          </p:cNvPr>
          <p:cNvSpPr txBox="1"/>
          <p:nvPr/>
        </p:nvSpPr>
        <p:spPr>
          <a:xfrm>
            <a:off x="8931600" y="1006117"/>
            <a:ext cx="2761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…And built something that looks like this!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You just follow the value edges until you get to a label leaf!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This is a </a:t>
            </a:r>
            <a:r>
              <a:rPr lang="en-US" b="1" dirty="0">
                <a:latin typeface="Helvetica" pitchFamily="2" charset="0"/>
              </a:rPr>
              <a:t>decision tree</a:t>
            </a:r>
            <a:r>
              <a:rPr lang="en-US" dirty="0">
                <a:latin typeface="Helvetica" pitchFamily="2" charset="0"/>
              </a:rPr>
              <a:t>!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3ED00D5-867B-47D9-8000-60005BB5A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484346"/>
              </p:ext>
            </p:extLst>
          </p:nvPr>
        </p:nvGraphicFramePr>
        <p:xfrm>
          <a:off x="2409463" y="5633198"/>
          <a:ext cx="6476556" cy="7941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9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838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Tennis</a:t>
                      </a:r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7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01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What if we have an unfair, weighted coin, that comes up heads 99% of the time, but 1% of the time comes up tails?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  <a:latin typeface="Helvetica" pitchFamily="2" charset="0"/>
              </a:rPr>
              <a:t>Even if you don’t know what it is exactly, do you know what it is approximately?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Well, if a fair coin has 1 bit of entropy, and the “only head” coin has 0 bits of entropy…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We would expect this coin to be somewhere between 0 and 1 bits of entropy </a:t>
            </a:r>
          </a:p>
          <a:p>
            <a:pPr lvl="1"/>
            <a:r>
              <a:rPr lang="en-US" sz="2200" dirty="0">
                <a:latin typeface="Helvetica" pitchFamily="2" charset="0"/>
              </a:rPr>
              <a:t>(with it being closer to 0 than 1, since it is closer to the unfair coin than the fair one).</a:t>
            </a:r>
          </a:p>
        </p:txBody>
      </p:sp>
    </p:spTree>
    <p:extLst>
      <p:ext uri="{BB962C8B-B14F-4D97-AF65-F5344CB8AC3E}">
        <p14:creationId xmlns:p14="http://schemas.microsoft.com/office/powerpoint/2010/main" val="216783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" pitchFamily="2" charset="0"/>
              </a:rPr>
              <a:t>Although the coin itself has a “fixed” amount of entropy… </a:t>
            </a:r>
          </a:p>
          <a:p>
            <a:pPr lvl="1"/>
            <a:r>
              <a:rPr lang="en-US" sz="2200" dirty="0">
                <a:latin typeface="Helvetica" pitchFamily="2" charset="0"/>
              </a:rPr>
              <a:t>The way we compute it is by looking at the entropy of each value it might have.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less likely an event is to happen (e.g., the very unlikely event of tails on our unfair coin), the more information that event provides when it occurs!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Let’s formalize this on the next slide…</a:t>
            </a:r>
          </a:p>
        </p:txBody>
      </p:sp>
    </p:spTree>
    <p:extLst>
      <p:ext uri="{BB962C8B-B14F-4D97-AF65-F5344CB8AC3E}">
        <p14:creationId xmlns:p14="http://schemas.microsoft.com/office/powerpoint/2010/main" val="1340442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For some random variable </a:t>
                </a:r>
                <a:r>
                  <a:rPr lang="en-US" sz="2400" i="1" dirty="0">
                    <a:latin typeface="Helvetica" pitchFamily="2" charset="0"/>
                  </a:rPr>
                  <a:t>V</a:t>
                </a:r>
                <a:r>
                  <a:rPr lang="en-US" sz="2400" dirty="0">
                    <a:latin typeface="Helvetica" pitchFamily="2" charset="0"/>
                  </a:rPr>
                  <a:t> with possible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Helvetica" pitchFamily="2" charset="0"/>
                  </a:rPr>
                  <a:t>, we can express entropy in bits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17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For some random variable </a:t>
                </a:r>
                <a:r>
                  <a:rPr lang="en-US" sz="2400" i="1" dirty="0">
                    <a:latin typeface="Helvetica" pitchFamily="2" charset="0"/>
                  </a:rPr>
                  <a:t>V</a:t>
                </a:r>
                <a:r>
                  <a:rPr lang="en-US" sz="2400" dirty="0">
                    <a:latin typeface="Helvetica" pitchFamily="2" charset="0"/>
                  </a:rPr>
                  <a:t> with possible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Helvetica" pitchFamily="2" charset="0"/>
                  </a:rPr>
                  <a:t>, we can express entropy in bits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F53AE80-35BE-7D40-BEF3-F59617715937}"/>
              </a:ext>
            </a:extLst>
          </p:cNvPr>
          <p:cNvSpPr txBox="1"/>
          <p:nvPr/>
        </p:nvSpPr>
        <p:spPr>
          <a:xfrm>
            <a:off x="4000316" y="4747914"/>
            <a:ext cx="5423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For every possible value of variable </a:t>
            </a:r>
            <a:r>
              <a:rPr lang="en-US" sz="2400" i="1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AA53C7-02CF-C949-BD27-3B40AD525A6D}"/>
              </a:ext>
            </a:extLst>
          </p:cNvPr>
          <p:cNvCxnSpPr/>
          <p:nvPr/>
        </p:nvCxnSpPr>
        <p:spPr>
          <a:xfrm flipV="1">
            <a:off x="5966649" y="4210032"/>
            <a:ext cx="0" cy="5378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7536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For some random variable </a:t>
                </a:r>
                <a:r>
                  <a:rPr lang="en-US" sz="2400" i="1" dirty="0">
                    <a:latin typeface="Helvetica" pitchFamily="2" charset="0"/>
                  </a:rPr>
                  <a:t>V</a:t>
                </a:r>
                <a:r>
                  <a:rPr lang="en-US" sz="2400" dirty="0">
                    <a:latin typeface="Helvetica" pitchFamily="2" charset="0"/>
                  </a:rPr>
                  <a:t> with possible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Helvetica" pitchFamily="2" charset="0"/>
                  </a:rPr>
                  <a:t>, we can express entropy in bits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F53AE80-35BE-7D40-BEF3-F59617715937}"/>
              </a:ext>
            </a:extLst>
          </p:cNvPr>
          <p:cNvSpPr txBox="1"/>
          <p:nvPr/>
        </p:nvSpPr>
        <p:spPr>
          <a:xfrm>
            <a:off x="4839765" y="4418131"/>
            <a:ext cx="3597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The probability that </a:t>
            </a:r>
            <a:r>
              <a:rPr lang="en-US" sz="2400" i="1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= </a:t>
            </a:r>
            <a:r>
              <a:rPr lang="en-US" sz="2400" i="1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AA53C7-02CF-C949-BD27-3B40AD525A6D}"/>
              </a:ext>
            </a:extLst>
          </p:cNvPr>
          <p:cNvCxnSpPr/>
          <p:nvPr/>
        </p:nvCxnSpPr>
        <p:spPr>
          <a:xfrm flipV="1">
            <a:off x="6806098" y="3880249"/>
            <a:ext cx="0" cy="5378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4244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For some random variable </a:t>
                </a:r>
                <a:r>
                  <a:rPr lang="en-US" sz="2400" i="1" dirty="0">
                    <a:latin typeface="Helvetica" pitchFamily="2" charset="0"/>
                  </a:rPr>
                  <a:t>V</a:t>
                </a:r>
                <a:r>
                  <a:rPr lang="en-US" sz="2400" dirty="0">
                    <a:latin typeface="Helvetica" pitchFamily="2" charset="0"/>
                  </a:rPr>
                  <a:t> with possible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Helvetica" pitchFamily="2" charset="0"/>
                  </a:rPr>
                  <a:t>, we can express entropy in bits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F53AE80-35BE-7D40-BEF3-F59617715937}"/>
              </a:ext>
            </a:extLst>
          </p:cNvPr>
          <p:cNvSpPr txBox="1"/>
          <p:nvPr/>
        </p:nvSpPr>
        <p:spPr>
          <a:xfrm>
            <a:off x="5394401" y="4388151"/>
            <a:ext cx="4107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Because we are dealing with</a:t>
            </a:r>
          </a:p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binary bits.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AA53C7-02CF-C949-BD27-3B40AD525A6D}"/>
              </a:ext>
            </a:extLst>
          </p:cNvPr>
          <p:cNvCxnSpPr/>
          <p:nvPr/>
        </p:nvCxnSpPr>
        <p:spPr>
          <a:xfrm flipV="1">
            <a:off x="7360734" y="3850269"/>
            <a:ext cx="0" cy="5378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795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For some random variable </a:t>
                </a:r>
                <a:r>
                  <a:rPr lang="en-US" sz="2400" i="1" dirty="0">
                    <a:latin typeface="Helvetica" pitchFamily="2" charset="0"/>
                  </a:rPr>
                  <a:t>V</a:t>
                </a:r>
                <a:r>
                  <a:rPr lang="en-US" sz="2400" dirty="0">
                    <a:latin typeface="Helvetica" pitchFamily="2" charset="0"/>
                  </a:rPr>
                  <a:t> with possible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Helvetica" pitchFamily="2" charset="0"/>
                  </a:rPr>
                  <a:t>, we can express entropy in bits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788" t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F53AE80-35BE-7D40-BEF3-F59617715937}"/>
              </a:ext>
            </a:extLst>
          </p:cNvPr>
          <p:cNvSpPr txBox="1"/>
          <p:nvPr/>
        </p:nvSpPr>
        <p:spPr>
          <a:xfrm>
            <a:off x="5394401" y="4388151"/>
            <a:ext cx="4107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Because we are dealing with</a:t>
            </a:r>
          </a:p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binary bits.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AA53C7-02CF-C949-BD27-3B40AD525A6D}"/>
              </a:ext>
            </a:extLst>
          </p:cNvPr>
          <p:cNvCxnSpPr/>
          <p:nvPr/>
        </p:nvCxnSpPr>
        <p:spPr>
          <a:xfrm flipV="1">
            <a:off x="7360734" y="3850269"/>
            <a:ext cx="0" cy="5378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A2AE2-CA73-4A29-BFA1-98F54BAE6A0C}"/>
                  </a:ext>
                </a:extLst>
              </p:cNvPr>
              <p:cNvSpPr txBox="1"/>
              <p:nvPr/>
            </p:nvSpPr>
            <p:spPr>
              <a:xfrm>
                <a:off x="574421" y="6061685"/>
                <a:ext cx="4033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===    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BA2AE2-CA73-4A29-BFA1-98F54BAE6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21" y="6061685"/>
                <a:ext cx="4033476" cy="369332"/>
              </a:xfrm>
              <a:prstGeom prst="rect">
                <a:avLst/>
              </a:prstGeom>
              <a:blipFill>
                <a:blip r:embed="rId3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A0CBA14-9E24-496D-9B1A-512D847BF9D3}"/>
              </a:ext>
            </a:extLst>
          </p:cNvPr>
          <p:cNvSpPr txBox="1"/>
          <p:nvPr/>
        </p:nvSpPr>
        <p:spPr>
          <a:xfrm>
            <a:off x="4723391" y="5846074"/>
            <a:ext cx="6782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other words, what power do you need to raise 2 by in order to get number. In other </a:t>
            </a:r>
            <a:r>
              <a:rPr lang="en-US" dirty="0" err="1"/>
              <a:t>other</a:t>
            </a:r>
            <a:r>
              <a:rPr lang="en-US" dirty="0"/>
              <a:t> words: how many bits. </a:t>
            </a:r>
          </a:p>
        </p:txBody>
      </p:sp>
    </p:spTree>
    <p:extLst>
      <p:ext uri="{BB962C8B-B14F-4D97-AF65-F5344CB8AC3E}">
        <p14:creationId xmlns:p14="http://schemas.microsoft.com/office/powerpoint/2010/main" val="42177491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For some random variable </a:t>
                </a:r>
                <a:r>
                  <a:rPr lang="en-US" sz="2400" i="1" dirty="0">
                    <a:latin typeface="Helvetica" pitchFamily="2" charset="0"/>
                  </a:rPr>
                  <a:t>V</a:t>
                </a:r>
                <a:r>
                  <a:rPr lang="en-US" sz="2400" dirty="0">
                    <a:latin typeface="Helvetica" pitchFamily="2" charset="0"/>
                  </a:rPr>
                  <a:t> with possible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Helvetica" pitchFamily="2" charset="0"/>
                  </a:rPr>
                  <a:t>, we can express entropy in bits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F53AE80-35BE-7D40-BEF3-F59617715937}"/>
              </a:ext>
            </a:extLst>
          </p:cNvPr>
          <p:cNvSpPr txBox="1"/>
          <p:nvPr/>
        </p:nvSpPr>
        <p:spPr>
          <a:xfrm>
            <a:off x="5394401" y="4388151"/>
            <a:ext cx="65357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Remember that the log of a number between</a:t>
            </a:r>
          </a:p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0 and 1 is a negative number.</a:t>
            </a:r>
          </a:p>
          <a:p>
            <a:endParaRPr lang="en-US" sz="2400" dirty="0">
              <a:solidFill>
                <a:srgbClr val="FF0000"/>
              </a:solidFill>
              <a:latin typeface="Helvetica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(and </a:t>
            </a:r>
            <a:r>
              <a:rPr lang="en-US" sz="2400" i="1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P(v)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is guaranteed to be between 0-1)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AA53C7-02CF-C949-BD27-3B40AD525A6D}"/>
              </a:ext>
            </a:extLst>
          </p:cNvPr>
          <p:cNvCxnSpPr/>
          <p:nvPr/>
        </p:nvCxnSpPr>
        <p:spPr>
          <a:xfrm flipV="1">
            <a:off x="7360734" y="3850269"/>
            <a:ext cx="0" cy="5378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804BDF5-C929-7A4B-936D-EC2A299B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1320"/>
            <a:ext cx="3560686" cy="283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123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For some random variable </a:t>
                </a:r>
                <a:r>
                  <a:rPr lang="en-US" sz="2400" i="1" dirty="0">
                    <a:latin typeface="Helvetica" pitchFamily="2" charset="0"/>
                  </a:rPr>
                  <a:t>V</a:t>
                </a:r>
                <a:r>
                  <a:rPr lang="en-US" sz="2400" dirty="0">
                    <a:latin typeface="Helvetica" pitchFamily="2" charset="0"/>
                  </a:rPr>
                  <a:t> with possible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Helvetica" pitchFamily="2" charset="0"/>
                  </a:rPr>
                  <a:t>, we can express entropy in bits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F53AE80-35BE-7D40-BEF3-F59617715937}"/>
              </a:ext>
            </a:extLst>
          </p:cNvPr>
          <p:cNvSpPr txBox="1"/>
          <p:nvPr/>
        </p:nvSpPr>
        <p:spPr>
          <a:xfrm>
            <a:off x="5394402" y="4388151"/>
            <a:ext cx="6043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So we multiply the expression by -1 to ensure the final answer is positive.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AA53C7-02CF-C949-BD27-3B40AD525A6D}"/>
              </a:ext>
            </a:extLst>
          </p:cNvPr>
          <p:cNvCxnSpPr/>
          <p:nvPr/>
        </p:nvCxnSpPr>
        <p:spPr>
          <a:xfrm flipV="1">
            <a:off x="7360734" y="3850269"/>
            <a:ext cx="0" cy="5378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5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For some random variable </a:t>
                </a:r>
                <a:r>
                  <a:rPr lang="en-US" sz="2400" i="1" dirty="0">
                    <a:latin typeface="Helvetica" pitchFamily="2" charset="0"/>
                  </a:rPr>
                  <a:t>V</a:t>
                </a:r>
                <a:r>
                  <a:rPr lang="en-US" sz="2400" dirty="0">
                    <a:latin typeface="Helvetica" pitchFamily="2" charset="0"/>
                  </a:rPr>
                  <a:t> with possible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Helvetica" pitchFamily="2" charset="0"/>
                  </a:rPr>
                  <a:t>, we can express entropy in bits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788" t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F16CE80-4C70-42C2-BBEB-E28BF62A452D}"/>
              </a:ext>
            </a:extLst>
          </p:cNvPr>
          <p:cNvSpPr txBox="1"/>
          <p:nvPr/>
        </p:nvSpPr>
        <p:spPr>
          <a:xfrm>
            <a:off x="375448" y="4299497"/>
            <a:ext cx="11760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short:</a:t>
            </a:r>
          </a:p>
          <a:p>
            <a:r>
              <a:rPr lang="en-US" dirty="0"/>
              <a:t>--for each value the variable can have, sum together: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The probability of the variable having that value </a:t>
            </a:r>
            <a:r>
              <a:rPr lang="en-US" dirty="0">
                <a:solidFill>
                  <a:srgbClr val="FF0000"/>
                </a:solidFill>
              </a:rPr>
              <a:t>* the number of bits needed to represent that probability</a:t>
            </a:r>
            <a:r>
              <a:rPr lang="en-US" dirty="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109746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Our First Glimpse of a Decision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9E4F360-D544-894D-A5D1-1FC2D0E69FC1}"/>
                  </a:ext>
                </a:extLst>
              </p:cNvPr>
              <p:cNvSpPr/>
              <p:nvPr/>
            </p:nvSpPr>
            <p:spPr>
              <a:xfrm>
                <a:off x="4763089" y="2014194"/>
                <a:ext cx="1837678" cy="630315"/>
              </a:xfrm>
              <a:prstGeom prst="ellips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𝑂𝑢𝑡𝑙𝑜𝑜𝑘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9E4F360-D544-894D-A5D1-1FC2D0E69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089" y="2014194"/>
                <a:ext cx="1837678" cy="630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CE16E40-1A32-3A42-87F3-66C120693BF2}"/>
                  </a:ext>
                </a:extLst>
              </p:cNvPr>
              <p:cNvSpPr/>
              <p:nvPr/>
            </p:nvSpPr>
            <p:spPr>
              <a:xfrm>
                <a:off x="2626530" y="3506692"/>
                <a:ext cx="1837678" cy="6303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𝐻𝑢𝑚𝑖𝑑𝑖𝑡𝑦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CE16E40-1A32-3A42-87F3-66C120693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30" y="3506692"/>
                <a:ext cx="1837678" cy="6303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73CB9A-17F9-7B41-9877-7529E698AD51}"/>
                  </a:ext>
                </a:extLst>
              </p:cNvPr>
              <p:cNvSpPr/>
              <p:nvPr/>
            </p:nvSpPr>
            <p:spPr>
              <a:xfrm>
                <a:off x="6899647" y="3506691"/>
                <a:ext cx="1837678" cy="630315"/>
              </a:xfrm>
              <a:prstGeom prst="ellips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𝑊𝑖𝑛𝑑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73CB9A-17F9-7B41-9877-7529E698A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47" y="3506691"/>
                <a:ext cx="1837678" cy="63031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E4470F-6710-BD4C-83FB-29D7989E7B13}"/>
                  </a:ext>
                </a:extLst>
              </p:cNvPr>
              <p:cNvSpPr/>
              <p:nvPr/>
            </p:nvSpPr>
            <p:spPr>
              <a:xfrm>
                <a:off x="2240351" y="4999190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E4470F-6710-BD4C-83FB-29D7989E7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351" y="4999190"/>
                <a:ext cx="994299" cy="470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233414-73B3-C44C-82F2-AAF91E4F4FE3}"/>
                  </a:ext>
                </a:extLst>
              </p:cNvPr>
              <p:cNvSpPr/>
              <p:nvPr/>
            </p:nvSpPr>
            <p:spPr>
              <a:xfrm>
                <a:off x="3768790" y="4999190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233414-73B3-C44C-82F2-AAF91E4F4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790" y="4999190"/>
                <a:ext cx="994299" cy="470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CC8002-8D86-CD48-B91B-A6FEF5A49066}"/>
                  </a:ext>
                </a:extLst>
              </p:cNvPr>
              <p:cNvSpPr/>
              <p:nvPr/>
            </p:nvSpPr>
            <p:spPr>
              <a:xfrm>
                <a:off x="5184778" y="3586590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CC8002-8D86-CD48-B91B-A6FEF5A49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78" y="3586590"/>
                <a:ext cx="994299" cy="47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133C49-94F2-9C41-8964-20F771944537}"/>
                  </a:ext>
                </a:extLst>
              </p:cNvPr>
              <p:cNvSpPr/>
              <p:nvPr/>
            </p:nvSpPr>
            <p:spPr>
              <a:xfrm>
                <a:off x="6600767" y="4999188"/>
                <a:ext cx="994299" cy="47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133C49-94F2-9C41-8964-20F771944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767" y="4999188"/>
                <a:ext cx="994299" cy="470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40F8E9-2112-7B41-8A72-178D560311F5}"/>
                  </a:ext>
                </a:extLst>
              </p:cNvPr>
              <p:cNvSpPr/>
              <p:nvPr/>
            </p:nvSpPr>
            <p:spPr>
              <a:xfrm>
                <a:off x="8129206" y="4999188"/>
                <a:ext cx="994299" cy="470516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40F8E9-2112-7B41-8A72-178D56031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06" y="4999188"/>
                <a:ext cx="994299" cy="47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06AEF-4885-AC4B-9E54-C3C5C8A22AF0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4195086" y="2552202"/>
            <a:ext cx="837125" cy="10467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A8EBF8-3BAD-BA47-B76C-AD8ADF1CFA9E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6331645" y="2552202"/>
            <a:ext cx="837124" cy="1046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701E55-AB4B-404F-AFE6-C0A0C09999C5}"/>
              </a:ext>
            </a:extLst>
          </p:cNvPr>
          <p:cNvCxnSpPr>
            <a:stCxn id="8" idx="4"/>
            <a:endCxn id="13" idx="0"/>
          </p:cNvCxnSpPr>
          <p:nvPr/>
        </p:nvCxnSpPr>
        <p:spPr>
          <a:xfrm>
            <a:off x="5681928" y="2644509"/>
            <a:ext cx="0" cy="9420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D1A4BB-201E-0E44-AB9B-FC7658BB2B68}"/>
              </a:ext>
            </a:extLst>
          </p:cNvPr>
          <p:cNvCxnSpPr>
            <a:stCxn id="9" idx="3"/>
            <a:endCxn id="11" idx="0"/>
          </p:cNvCxnSpPr>
          <p:nvPr/>
        </p:nvCxnSpPr>
        <p:spPr>
          <a:xfrm flipH="1">
            <a:off x="2737501" y="4044700"/>
            <a:ext cx="158151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EAF265-6467-3144-9CDC-CA1AB2B0EF0D}"/>
              </a:ext>
            </a:extLst>
          </p:cNvPr>
          <p:cNvCxnSpPr>
            <a:stCxn id="9" idx="5"/>
            <a:endCxn id="12" idx="0"/>
          </p:cNvCxnSpPr>
          <p:nvPr/>
        </p:nvCxnSpPr>
        <p:spPr>
          <a:xfrm>
            <a:off x="4195086" y="4044700"/>
            <a:ext cx="70854" cy="9544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AD2A24-024B-A748-A73C-60933275CD91}"/>
              </a:ext>
            </a:extLst>
          </p:cNvPr>
          <p:cNvCxnSpPr>
            <a:stCxn id="10" idx="3"/>
            <a:endCxn id="14" idx="0"/>
          </p:cNvCxnSpPr>
          <p:nvPr/>
        </p:nvCxnSpPr>
        <p:spPr>
          <a:xfrm flipH="1">
            <a:off x="7097917" y="4044699"/>
            <a:ext cx="70852" cy="95448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6B7866-1C68-A247-BD5B-E9F94817D099}"/>
              </a:ext>
            </a:extLst>
          </p:cNvPr>
          <p:cNvCxnSpPr>
            <a:stCxn id="10" idx="5"/>
            <a:endCxn id="15" idx="0"/>
          </p:cNvCxnSpPr>
          <p:nvPr/>
        </p:nvCxnSpPr>
        <p:spPr>
          <a:xfrm>
            <a:off x="8468203" y="4044699"/>
            <a:ext cx="158153" cy="954489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CAB96-7DE9-C040-B774-B6D0E4903DF0}"/>
                  </a:ext>
                </a:extLst>
              </p:cNvPr>
              <p:cNvSpPr txBox="1"/>
              <p:nvPr/>
            </p:nvSpPr>
            <p:spPr>
              <a:xfrm>
                <a:off x="3579555" y="2676476"/>
                <a:ext cx="1122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𝑆𝑢𝑛𝑛𝑦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2CAB96-7DE9-C040-B774-B6D0E490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555" y="2676476"/>
                <a:ext cx="1122871" cy="461665"/>
              </a:xfrm>
              <a:prstGeom prst="rect">
                <a:avLst/>
              </a:prstGeom>
              <a:blipFill>
                <a:blip r:embed="rId10"/>
                <a:stretch>
                  <a:fillRect l="-1087" r="-54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68B517-266B-9D4E-819D-01C9D942F571}"/>
                  </a:ext>
                </a:extLst>
              </p:cNvPr>
              <p:cNvSpPr txBox="1"/>
              <p:nvPr/>
            </p:nvSpPr>
            <p:spPr>
              <a:xfrm>
                <a:off x="4854992" y="2720852"/>
                <a:ext cx="1585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𝑂𝑣𝑒𝑟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𝑐𝑎𝑠𝑡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68B517-266B-9D4E-819D-01C9D942F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992" y="2720852"/>
                <a:ext cx="158549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EA7922-D87C-A741-9B4D-64174C715241}"/>
                  </a:ext>
                </a:extLst>
              </p:cNvPr>
              <p:cNvSpPr txBox="1"/>
              <p:nvPr/>
            </p:nvSpPr>
            <p:spPr>
              <a:xfrm>
                <a:off x="6695614" y="2676476"/>
                <a:ext cx="900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𝑅𝑎𝑖𝑛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EA7922-D87C-A741-9B4D-64174C715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14" y="2676476"/>
                <a:ext cx="9000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98461-7DE0-1442-AE1B-BC4AF25EE965}"/>
                  </a:ext>
                </a:extLst>
              </p:cNvPr>
              <p:cNvSpPr txBox="1"/>
              <p:nvPr/>
            </p:nvSpPr>
            <p:spPr>
              <a:xfrm>
                <a:off x="1876447" y="4213350"/>
                <a:ext cx="940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𝐻𝑖𝑔h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98461-7DE0-1442-AE1B-BC4AF25EE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47" y="4213350"/>
                <a:ext cx="940129" cy="461665"/>
              </a:xfrm>
              <a:prstGeom prst="rect">
                <a:avLst/>
              </a:prstGeom>
              <a:blipFill>
                <a:blip r:embed="rId13"/>
                <a:stretch>
                  <a:fillRect l="-1948" r="-64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A951F4-9C2A-9943-A636-4AF3C1AF514E}"/>
                  </a:ext>
                </a:extLst>
              </p:cNvPr>
              <p:cNvSpPr txBox="1"/>
              <p:nvPr/>
            </p:nvSpPr>
            <p:spPr>
              <a:xfrm>
                <a:off x="4221688" y="4213350"/>
                <a:ext cx="1326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A951F4-9C2A-9943-A636-4AF3C1AF5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688" y="4213350"/>
                <a:ext cx="13261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C23C91-4A3E-B947-B639-B44C15CC59AB}"/>
                  </a:ext>
                </a:extLst>
              </p:cNvPr>
              <p:cNvSpPr txBox="1"/>
              <p:nvPr/>
            </p:nvSpPr>
            <p:spPr>
              <a:xfrm>
                <a:off x="5951320" y="4218670"/>
                <a:ext cx="1217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𝑆𝑡𝑟𝑜𝑛𝑔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C23C91-4A3E-B947-B639-B44C15CC5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320" y="4218670"/>
                <a:ext cx="1217449" cy="461665"/>
              </a:xfrm>
              <a:prstGeom prst="rect">
                <a:avLst/>
              </a:prstGeom>
              <a:blipFill>
                <a:blip r:embed="rId15"/>
                <a:stretch>
                  <a:fillRect l="-1000" r="-50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73CC15-917C-C54A-8879-A8281694DA01}"/>
                  </a:ext>
                </a:extLst>
              </p:cNvPr>
              <p:cNvSpPr txBox="1"/>
              <p:nvPr/>
            </p:nvSpPr>
            <p:spPr>
              <a:xfrm>
                <a:off x="8585029" y="4213349"/>
                <a:ext cx="104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𝑊𝑒𝑎𝑘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73CC15-917C-C54A-8879-A8281694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29" y="4213349"/>
                <a:ext cx="104810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9DF1A1C-0048-1E4B-BB21-05D501182B00}"/>
              </a:ext>
            </a:extLst>
          </p:cNvPr>
          <p:cNvSpPr txBox="1"/>
          <p:nvPr/>
        </p:nvSpPr>
        <p:spPr>
          <a:xfrm>
            <a:off x="8931600" y="1006117"/>
            <a:ext cx="2761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…And built something that looks like this!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You just follow the value edges until you get to a label leaf!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This is a </a:t>
            </a:r>
            <a:r>
              <a:rPr lang="en-US" b="1" dirty="0">
                <a:latin typeface="Helvetica" pitchFamily="2" charset="0"/>
              </a:rPr>
              <a:t>decision tree</a:t>
            </a:r>
            <a:r>
              <a:rPr lang="en-US" dirty="0">
                <a:latin typeface="Helvetica" pitchFamily="2" charset="0"/>
              </a:rPr>
              <a:t>!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3ED00D5-867B-47D9-8000-60005BB5A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705897"/>
              </p:ext>
            </p:extLst>
          </p:nvPr>
        </p:nvGraphicFramePr>
        <p:xfrm>
          <a:off x="2409463" y="5633198"/>
          <a:ext cx="6476556" cy="7941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9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838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Tennis</a:t>
                      </a:r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764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2306ECA-A50F-02BD-8F5E-E409E77D4D46}"/>
              </a:ext>
            </a:extLst>
          </p:cNvPr>
          <p:cNvSpPr/>
          <p:nvPr/>
        </p:nvSpPr>
        <p:spPr>
          <a:xfrm>
            <a:off x="3234650" y="5629504"/>
            <a:ext cx="987038" cy="797837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BF17B6-109A-7672-81E3-3A307141EC83}"/>
              </a:ext>
            </a:extLst>
          </p:cNvPr>
          <p:cNvSpPr/>
          <p:nvPr/>
        </p:nvSpPr>
        <p:spPr>
          <a:xfrm>
            <a:off x="7097916" y="5638950"/>
            <a:ext cx="730631" cy="797837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a fair coin have?: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 t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438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a fair coin have?: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h𝑒𝑎𝑑𝑠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𝑡𝑎𝑖𝑙𝑠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 t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857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a fair coin have?: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h𝑒𝑎𝑑𝑠</m:t>
                        </m:r>
                      </m:e>
                    </m:d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h𝑒𝑎𝑑𝑠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𝑡𝑎𝑖𝑙𝑠</m:t>
                        </m:r>
                      </m:e>
                    </m:d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𝑡𝑎𝑖𝑙𝑠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2939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We just replaced the sigma notation by summing together the two terms.</a:t>
            </a:r>
          </a:p>
          <a:p>
            <a:pPr algn="ctr"/>
            <a:endParaRPr lang="en-US" sz="2200" dirty="0">
              <a:latin typeface="Helvetica" pitchFamily="2" charset="0"/>
            </a:endParaRPr>
          </a:p>
          <a:p>
            <a:pPr algn="ctr"/>
            <a:r>
              <a:rPr lang="en-US" sz="2200" dirty="0">
                <a:latin typeface="Helvetica" pitchFamily="2" charset="0"/>
              </a:rPr>
              <a:t>With a fair coin, P(heads) and P(tails) are the same: 0.5. So we can fill that in to our equation!</a:t>
            </a:r>
          </a:p>
          <a:p>
            <a:pPr algn="ctr"/>
            <a:endParaRPr lang="en-US" sz="2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86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a fair coin have?: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0.5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func>
                  </m:oMath>
                </a14:m>
                <a:r>
                  <a:rPr lang="en-US" sz="2400" dirty="0"/>
                  <a:t> 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0.5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788" t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293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Which is what we did. We replaced all P(heads) and P(tails) with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9315BF-541A-4131-9D66-6844A0DC8C7C}"/>
                  </a:ext>
                </a:extLst>
              </p:cNvPr>
              <p:cNvSpPr txBox="1"/>
              <p:nvPr/>
            </p:nvSpPr>
            <p:spPr>
              <a:xfrm>
                <a:off x="5071104" y="460228"/>
                <a:ext cx="68600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step: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h𝑒𝑎𝑑𝑠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h𝑒𝑎𝑑𝑠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𝑡𝑎𝑖𝑙𝑠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𝑡𝑎𝑖𝑙𝑠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9315BF-541A-4131-9D66-6844A0DC8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104" y="460228"/>
                <a:ext cx="6860083" cy="646331"/>
              </a:xfrm>
              <a:prstGeom prst="rect">
                <a:avLst/>
              </a:prstGeom>
              <a:blipFill>
                <a:blip r:embed="rId3"/>
                <a:stretch>
                  <a:fillRect l="-800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6108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a fair coin have?: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0.5 ∗−1</m:t>
                    </m:r>
                  </m:oMath>
                </a14:m>
                <a:r>
                  <a:rPr lang="en-US" sz="2400" dirty="0"/>
                  <a:t> 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0.5 ∗−1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788" t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633C6-AD62-DF44-B146-40435A4134BA}"/>
                  </a:ext>
                </a:extLst>
              </p:cNvPr>
              <p:cNvSpPr txBox="1"/>
              <p:nvPr/>
            </p:nvSpPr>
            <p:spPr>
              <a:xfrm>
                <a:off x="959370" y="5021704"/>
                <a:ext cx="968364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.5</m:t>
                        </m:r>
                      </m:e>
                    </m:func>
                  </m:oMath>
                </a14:m>
                <a:r>
                  <a:rPr lang="en-US" sz="2200" dirty="0">
                    <a:latin typeface="Helvetica" pitchFamily="2" charset="0"/>
                  </a:rPr>
                  <a:t> is -1 </a:t>
                </a:r>
              </a:p>
              <a:p>
                <a:pPr algn="ctr"/>
                <a:r>
                  <a:rPr lang="en-US" sz="2200" dirty="0">
                    <a:latin typeface="Helvetica" pitchFamily="2" charset="0"/>
                  </a:rPr>
                  <a:t>(remember, this is asking “2 raised to what power gets you 0.5”?)</a:t>
                </a:r>
              </a:p>
              <a:p>
                <a:pPr algn="ctr"/>
                <a:r>
                  <a:rPr lang="en-US" sz="2200" dirty="0">
                    <a:latin typeface="Helvetica" pitchFamily="2" charset="0"/>
                  </a:rPr>
                  <a:t>And 2</a:t>
                </a:r>
                <a:r>
                  <a:rPr lang="en-US" sz="2200" baseline="30000" dirty="0">
                    <a:latin typeface="Helvetica" pitchFamily="2" charset="0"/>
                  </a:rPr>
                  <a:t>-1</a:t>
                </a:r>
                <a:r>
                  <a:rPr lang="en-US" sz="2200" dirty="0">
                    <a:latin typeface="Helvetica" pitchFamily="2" charset="0"/>
                  </a:rPr>
                  <a:t> is 1/2</a:t>
                </a:r>
                <a:r>
                  <a:rPr lang="en-US" sz="2200" baseline="30000" dirty="0">
                    <a:latin typeface="Helvetica" pitchFamily="2" charset="0"/>
                  </a:rPr>
                  <a:t>1</a:t>
                </a:r>
                <a:r>
                  <a:rPr lang="en-US" sz="2200" dirty="0">
                    <a:latin typeface="Helvetica" pitchFamily="2" charset="0"/>
                  </a:rPr>
                  <a:t> or 0.5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633C6-AD62-DF44-B146-40435A413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0" y="5021704"/>
                <a:ext cx="9683646" cy="1107996"/>
              </a:xfrm>
              <a:prstGeom prst="rect">
                <a:avLst/>
              </a:prstGeom>
              <a:blipFill>
                <a:blip r:embed="rId3"/>
                <a:stretch>
                  <a:fillRect t="-3297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5503B1-9A96-4AC8-A1AD-C26A7153C56C}"/>
                  </a:ext>
                </a:extLst>
              </p:cNvPr>
              <p:cNvSpPr txBox="1"/>
              <p:nvPr/>
            </p:nvSpPr>
            <p:spPr>
              <a:xfrm>
                <a:off x="5392052" y="460228"/>
                <a:ext cx="6009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step: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0.5</m:t>
                    </m:r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func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0.5</m:t>
                    </m:r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func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5503B1-9A96-4AC8-A1AD-C26A7153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052" y="460228"/>
                <a:ext cx="6009787" cy="646331"/>
              </a:xfrm>
              <a:prstGeom prst="rect">
                <a:avLst/>
              </a:prstGeom>
              <a:blipFill>
                <a:blip r:embed="rId4"/>
                <a:stretch>
                  <a:fillRect l="-914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3553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a fair coin have?: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683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Coming into the home stretch here… just doing some multiplication here…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9E0568-4F03-418B-9D26-3715398FA7A9}"/>
                  </a:ext>
                </a:extLst>
              </p:cNvPr>
              <p:cNvSpPr txBox="1"/>
              <p:nvPr/>
            </p:nvSpPr>
            <p:spPr>
              <a:xfrm>
                <a:off x="5000663" y="460228"/>
                <a:ext cx="55526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step: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=−0.5 ∗−1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−0.5 ∗−1</m:t>
                    </m:r>
                  </m:oMath>
                </a14:m>
                <a:endParaRPr lang="en-US" dirty="0"/>
              </a:p>
              <a:p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9E0568-4F03-418B-9D26-3715398FA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63" y="460228"/>
                <a:ext cx="5552610" cy="923330"/>
              </a:xfrm>
              <a:prstGeom prst="rect">
                <a:avLst/>
              </a:prstGeom>
              <a:blipFill>
                <a:blip r:embed="rId3"/>
                <a:stretch>
                  <a:fillRect l="-878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4661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a fair coin have?: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683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1 bit! Which is what we said before!</a:t>
            </a:r>
          </a:p>
        </p:txBody>
      </p:sp>
    </p:spTree>
    <p:extLst>
      <p:ext uri="{BB962C8B-B14F-4D97-AF65-F5344CB8AC3E}">
        <p14:creationId xmlns:p14="http://schemas.microsoft.com/office/powerpoint/2010/main" val="39968150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Very good! Now for a new question!</a:t>
                </a:r>
              </a:p>
              <a:p>
                <a:r>
                  <a:rPr lang="en-US" sz="2400" b="1" dirty="0">
                    <a:solidFill>
                      <a:schemeClr val="accent1"/>
                    </a:solidFill>
                    <a:latin typeface="Helvetica" pitchFamily="2" charset="0"/>
                  </a:rPr>
                  <a:t>How many bits of entropy does the two headed coin have?</a:t>
                </a:r>
              </a:p>
              <a:p>
                <a:pPr marL="0" indent="0">
                  <a:buNone/>
                </a:pPr>
                <a:endParaRPr lang="en-US" sz="24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∈{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h𝑒𝑎𝑑𝑠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h𝑒𝑎𝑑𝑠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h𝑒𝑎𝑑𝑠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3" b="-10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683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Note there is only one potential value for </a:t>
            </a:r>
            <a:r>
              <a:rPr lang="en-US" sz="2200" i="1" dirty="0">
                <a:latin typeface="Helvetica" pitchFamily="2" charset="0"/>
              </a:rPr>
              <a:t>v </a:t>
            </a:r>
            <a:r>
              <a:rPr lang="en-US" sz="2200" dirty="0">
                <a:latin typeface="Helvetica" pitchFamily="2" charset="0"/>
              </a:rPr>
              <a:t>here. </a:t>
            </a:r>
          </a:p>
        </p:txBody>
      </p:sp>
    </p:spTree>
    <p:extLst>
      <p:ext uri="{BB962C8B-B14F-4D97-AF65-F5344CB8AC3E}">
        <p14:creationId xmlns:p14="http://schemas.microsoft.com/office/powerpoint/2010/main" val="263895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the two headed coin have?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h𝑒𝑎𝑑𝑠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h𝑒𝑎𝑑𝑠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788" t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683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So, no need for the sigma. Only a single value to work with here.</a:t>
            </a:r>
          </a:p>
          <a:p>
            <a:pPr algn="ctr"/>
            <a:endParaRPr lang="en-US" sz="2200" dirty="0">
              <a:latin typeface="Helvetica" pitchFamily="2" charset="0"/>
            </a:endParaRPr>
          </a:p>
          <a:p>
            <a:pPr algn="ctr"/>
            <a:r>
              <a:rPr lang="en-US" sz="2200" dirty="0">
                <a:latin typeface="Helvetica" pitchFamily="2" charset="0"/>
              </a:rPr>
              <a:t>In this example, what is the probability of P(heads)?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6B60A6-BF36-4C47-A7E1-6AE26EFF8F8A}"/>
                  </a:ext>
                </a:extLst>
              </p:cNvPr>
              <p:cNvSpPr txBox="1"/>
              <p:nvPr/>
            </p:nvSpPr>
            <p:spPr>
              <a:xfrm>
                <a:off x="4600991" y="460228"/>
                <a:ext cx="6847003" cy="684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step: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h𝑒𝑎𝑑𝑠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h𝑒𝑎𝑑𝑠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h𝑒𝑎𝑑𝑠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6B60A6-BF36-4C47-A7E1-6AE26EFF8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991" y="460228"/>
                <a:ext cx="6847003" cy="684226"/>
              </a:xfrm>
              <a:prstGeom prst="rect">
                <a:avLst/>
              </a:prstGeom>
              <a:blipFill>
                <a:blip r:embed="rId3"/>
                <a:stretch>
                  <a:fillRect l="-801" t="-63717" b="-53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8243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the two headed coin have?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=−1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6836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With this coin, </a:t>
            </a:r>
            <a:r>
              <a:rPr lang="en-US" sz="2200" i="1" dirty="0">
                <a:latin typeface="Helvetica" pitchFamily="2" charset="0"/>
              </a:rPr>
              <a:t>P(heads) </a:t>
            </a:r>
            <a:r>
              <a:rPr lang="en-US" sz="2200" dirty="0">
                <a:latin typeface="Helvetica" pitchFamily="2" charset="0"/>
              </a:rPr>
              <a:t>is simply 1. There is a 100% chance that this coin will land on heads.</a:t>
            </a:r>
          </a:p>
          <a:p>
            <a:pPr algn="ctr"/>
            <a:endParaRPr lang="en-US" sz="2200" dirty="0">
              <a:latin typeface="Helvetica" pitchFamily="2" charset="0"/>
            </a:endParaRPr>
          </a:p>
          <a:p>
            <a:pPr algn="ctr"/>
            <a:r>
              <a:rPr lang="en-US" sz="2200" dirty="0">
                <a:latin typeface="Helvetica" pitchFamily="2" charset="0"/>
              </a:rPr>
              <a:t>So we replace P(heads) with 1.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FDB6A3-91E1-47AD-B5D7-0B352E3272FC}"/>
                  </a:ext>
                </a:extLst>
              </p:cNvPr>
              <p:cNvSpPr txBox="1"/>
              <p:nvPr/>
            </p:nvSpPr>
            <p:spPr>
              <a:xfrm>
                <a:off x="4600991" y="460228"/>
                <a:ext cx="57747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step: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h𝑒𝑎𝑑𝑠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h𝑒𝑎𝑑𝑠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FDB6A3-91E1-47AD-B5D7-0B352E327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991" y="460228"/>
                <a:ext cx="5774786" cy="646331"/>
              </a:xfrm>
              <a:prstGeom prst="rect">
                <a:avLst/>
              </a:prstGeom>
              <a:blipFill>
                <a:blip r:embed="rId3"/>
                <a:stretch>
                  <a:fillRect l="-950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50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Given a data set (i.e., a bunch of examples), with some number of attributes/features and a class label, a decision tree is a directed tree such that the following three things are true: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Each non-leaf node represents an attribute.</a:t>
            </a:r>
          </a:p>
          <a:p>
            <a:r>
              <a:rPr lang="en-US" sz="2400" dirty="0">
                <a:latin typeface="Helvetica" pitchFamily="2" charset="0"/>
              </a:rPr>
              <a:t>Each non-leaf node has an outgoing edge labelled with one possible value of that attribute.</a:t>
            </a:r>
          </a:p>
          <a:p>
            <a:r>
              <a:rPr lang="en-US" sz="2400" dirty="0">
                <a:latin typeface="Helvetica" pitchFamily="2" charset="0"/>
              </a:rPr>
              <a:t>Each leaf node represents a value of the class label.</a:t>
            </a:r>
          </a:p>
        </p:txBody>
      </p:sp>
    </p:spTree>
    <p:extLst>
      <p:ext uri="{BB962C8B-B14F-4D97-AF65-F5344CB8AC3E}">
        <p14:creationId xmlns:p14="http://schemas.microsoft.com/office/powerpoint/2010/main" val="4864189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the two headed coin have?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633C6-AD62-DF44-B146-40435A4134BA}"/>
                  </a:ext>
                </a:extLst>
              </p:cNvPr>
              <p:cNvSpPr txBox="1"/>
              <p:nvPr/>
            </p:nvSpPr>
            <p:spPr>
              <a:xfrm>
                <a:off x="959370" y="5021704"/>
                <a:ext cx="968364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r>
                  <a:rPr lang="en-US" sz="2200" dirty="0">
                    <a:latin typeface="Helvetica" pitchFamily="2" charset="0"/>
                  </a:rPr>
                  <a:t> is 0</a:t>
                </a:r>
              </a:p>
              <a:p>
                <a:pPr algn="ctr"/>
                <a:r>
                  <a:rPr lang="en-US" sz="2200" dirty="0">
                    <a:latin typeface="Helvetica" pitchFamily="2" charset="0"/>
                  </a:rPr>
                  <a:t>(what number do you need to raise 2 by to get 1? Zero!)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633C6-AD62-DF44-B146-40435A413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0" y="5021704"/>
                <a:ext cx="9683646" cy="769441"/>
              </a:xfrm>
              <a:prstGeom prst="rect">
                <a:avLst/>
              </a:prstGeom>
              <a:blipFill>
                <a:blip r:embed="rId3"/>
                <a:stretch>
                  <a:fillRect t="-3226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EDECBF-8B96-4B50-9007-A021F5A32BC6}"/>
                  </a:ext>
                </a:extLst>
              </p:cNvPr>
              <p:cNvSpPr txBox="1"/>
              <p:nvPr/>
            </p:nvSpPr>
            <p:spPr>
              <a:xfrm>
                <a:off x="4600991" y="460228"/>
                <a:ext cx="41717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step: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EDECBF-8B96-4B50-9007-A021F5A32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991" y="460228"/>
                <a:ext cx="4171783" cy="646331"/>
              </a:xfrm>
              <a:prstGeom prst="rect">
                <a:avLst/>
              </a:prstGeom>
              <a:blipFill>
                <a:blip r:embed="rId4"/>
                <a:stretch>
                  <a:fillRect l="-1316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53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the two headed coin have?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6836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Cool! Once again this matches what we had before!</a:t>
            </a:r>
          </a:p>
          <a:p>
            <a:pPr algn="ctr"/>
            <a:endParaRPr lang="en-US" sz="2200" dirty="0">
              <a:latin typeface="Helvetica" pitchFamily="2" charset="0"/>
            </a:endParaRPr>
          </a:p>
          <a:p>
            <a:pPr algn="ctr"/>
            <a:r>
              <a:rPr lang="en-US" sz="2200" dirty="0">
                <a:latin typeface="Helvetica" pitchFamily="2" charset="0"/>
              </a:rPr>
              <a:t>That is: 0 information gain. We already knew the answer ahead of time, so it landing on heads teaches us nothing.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237AAC-B5C6-4C8C-9FE2-D4DC6277C4E2}"/>
                  </a:ext>
                </a:extLst>
              </p:cNvPr>
              <p:cNvSpPr txBox="1"/>
              <p:nvPr/>
            </p:nvSpPr>
            <p:spPr>
              <a:xfrm>
                <a:off x="4600991" y="460228"/>
                <a:ext cx="384380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step: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=−1∗0</m:t>
                    </m:r>
                  </m:oMath>
                </a14:m>
                <a:endParaRPr lang="en-US" dirty="0"/>
              </a:p>
              <a:p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237AAC-B5C6-4C8C-9FE2-D4DC6277C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991" y="460228"/>
                <a:ext cx="3843809" cy="923330"/>
              </a:xfrm>
              <a:prstGeom prst="rect">
                <a:avLst/>
              </a:prstGeom>
              <a:blipFill>
                <a:blip r:embed="rId3"/>
                <a:stretch>
                  <a:fillRect l="-1429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4192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Helvetica" pitchFamily="2" charset="0"/>
                  </a:rPr>
                  <a:t>How many bits of entropy does that unfair coin that lands on heads 99% of the time have?</a:t>
                </a:r>
                <a:endParaRPr lang="en-US" sz="24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∈{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h𝑒𝑎𝑑𝑠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𝑡𝑎𝑖𝑙𝑠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3" t="-5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683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We are back to having two potential values for V. So we’ll be adding together two terms.</a:t>
            </a:r>
          </a:p>
        </p:txBody>
      </p:sp>
    </p:spTree>
    <p:extLst>
      <p:ext uri="{BB962C8B-B14F-4D97-AF65-F5344CB8AC3E}">
        <p14:creationId xmlns:p14="http://schemas.microsoft.com/office/powerpoint/2010/main" val="33135841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that unfair coin that lands on heads 99% of the time have?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h𝑒𝑎𝑑𝑠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h𝑒𝑎𝑑𝑠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𝑡𝑎𝑖𝑙𝑠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𝑡𝑎𝑖𝑙𝑠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683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Here is us adding together the two terms.</a:t>
            </a:r>
          </a:p>
          <a:p>
            <a:pPr algn="ctr"/>
            <a:endParaRPr lang="en-US" sz="2200" dirty="0">
              <a:latin typeface="Helvetica" pitchFamily="2" charset="0"/>
            </a:endParaRPr>
          </a:p>
          <a:p>
            <a:pPr algn="ctr"/>
            <a:r>
              <a:rPr lang="en-US" sz="2200" dirty="0">
                <a:latin typeface="Helvetica" pitchFamily="2" charset="0"/>
              </a:rPr>
              <a:t>i.e., this is what the sigma was representing.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FC6CF-9E0B-45C0-AE5C-D5A732A702AE}"/>
                  </a:ext>
                </a:extLst>
              </p:cNvPr>
              <p:cNvSpPr txBox="1"/>
              <p:nvPr/>
            </p:nvSpPr>
            <p:spPr>
              <a:xfrm>
                <a:off x="4600991" y="460228"/>
                <a:ext cx="6256521" cy="684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step: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h𝑒𝑎𝑑𝑠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𝑡𝑎𝑖𝑙𝑠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FC6CF-9E0B-45C0-AE5C-D5A732A70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991" y="460228"/>
                <a:ext cx="6256521" cy="684226"/>
              </a:xfrm>
              <a:prstGeom prst="rect">
                <a:avLst/>
              </a:prstGeom>
              <a:blipFill>
                <a:blip r:embed="rId3"/>
                <a:stretch>
                  <a:fillRect l="-877" t="-63717" b="-53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3712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that unfair coin that lands on heads 99% of the time have?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0.99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−0.01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683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This time, </a:t>
            </a:r>
            <a:r>
              <a:rPr lang="en-US" sz="2200" i="1" dirty="0">
                <a:latin typeface="Helvetica" pitchFamily="2" charset="0"/>
              </a:rPr>
              <a:t>P(heads) </a:t>
            </a:r>
            <a:r>
              <a:rPr lang="en-US" sz="2200" dirty="0">
                <a:latin typeface="Helvetica" pitchFamily="2" charset="0"/>
              </a:rPr>
              <a:t>is 0.99, and </a:t>
            </a:r>
            <a:r>
              <a:rPr lang="en-US" sz="2200" i="1" dirty="0">
                <a:latin typeface="Helvetica" pitchFamily="2" charset="0"/>
              </a:rPr>
              <a:t>P(tails) </a:t>
            </a:r>
            <a:r>
              <a:rPr lang="en-US" sz="2200" dirty="0">
                <a:latin typeface="Helvetica" pitchFamily="2" charset="0"/>
              </a:rPr>
              <a:t>is 0.01</a:t>
            </a:r>
          </a:p>
          <a:p>
            <a:pPr algn="ctr"/>
            <a:endParaRPr lang="en-US" sz="2200" dirty="0">
              <a:latin typeface="Helvetica" pitchFamily="2" charset="0"/>
            </a:endParaRPr>
          </a:p>
          <a:p>
            <a:pPr algn="ctr"/>
            <a:r>
              <a:rPr lang="en-US" sz="2200" dirty="0">
                <a:latin typeface="Helvetica" pitchFamily="2" charset="0"/>
              </a:rPr>
              <a:t>So we replace all of those terms with the appropriate numbers.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8789A3-19A9-4761-8667-B36D3383BC0E}"/>
                  </a:ext>
                </a:extLst>
              </p:cNvPr>
              <p:cNvSpPr txBox="1"/>
              <p:nvPr/>
            </p:nvSpPr>
            <p:spPr>
              <a:xfrm>
                <a:off x="3523089" y="420524"/>
                <a:ext cx="83501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step: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h𝑒𝑎𝑑𝑠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h𝑒𝑎𝑑𝑠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𝑡𝑎𝑖𝑙𝑠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𝑡𝑎𝑖𝑙𝑠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8789A3-19A9-4761-8667-B36D3383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089" y="420524"/>
                <a:ext cx="8350171" cy="646331"/>
              </a:xfrm>
              <a:prstGeom prst="rect">
                <a:avLst/>
              </a:prstGeom>
              <a:blipFill>
                <a:blip r:embed="rId3"/>
                <a:stretch>
                  <a:fillRect l="-657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359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that unfair coin that lands on heads 99% of the time have?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0.99 ∗−0.0145+ −0.01 ∗−6.644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788" t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633C6-AD62-DF44-B146-40435A4134BA}"/>
                  </a:ext>
                </a:extLst>
              </p:cNvPr>
              <p:cNvSpPr txBox="1"/>
              <p:nvPr/>
            </p:nvSpPr>
            <p:spPr>
              <a:xfrm>
                <a:off x="959370" y="5021704"/>
                <a:ext cx="968364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Helvetica" pitchFamily="2" charset="0"/>
                  </a:rPr>
                  <a:t>And, you know, you pull out your calculator and you figure out that…</a:t>
                </a:r>
              </a:p>
              <a:p>
                <a:pPr algn="ctr"/>
                <a:endParaRPr lang="en-US" sz="2200" dirty="0">
                  <a:latin typeface="Helvetic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0.99</m:t>
                        </m:r>
                      </m:e>
                    </m:func>
                  </m:oMath>
                </a14:m>
                <a:r>
                  <a:rPr lang="en-US" sz="2200" dirty="0">
                    <a:latin typeface="Helvetica" pitchFamily="2" charset="0"/>
                  </a:rPr>
                  <a:t> = -0.0145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0.09</m:t>
                        </m:r>
                      </m:e>
                    </m:func>
                  </m:oMath>
                </a14:m>
                <a:r>
                  <a:rPr lang="en-US" sz="2200" dirty="0">
                    <a:latin typeface="Helvetica" pitchFamily="2" charset="0"/>
                  </a:rPr>
                  <a:t> = -6.644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633C6-AD62-DF44-B146-40435A413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0" y="5021704"/>
                <a:ext cx="9683646" cy="1446550"/>
              </a:xfrm>
              <a:prstGeom prst="rect">
                <a:avLst/>
              </a:prstGeom>
              <a:blipFill>
                <a:blip r:embed="rId3"/>
                <a:stretch>
                  <a:fillRect t="-2532" b="-8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8789A3-19A9-4761-8667-B36D3383BC0E}"/>
                  </a:ext>
                </a:extLst>
              </p:cNvPr>
              <p:cNvSpPr txBox="1"/>
              <p:nvPr/>
            </p:nvSpPr>
            <p:spPr>
              <a:xfrm>
                <a:off x="3523089" y="420524"/>
                <a:ext cx="65868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step: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=−0.99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0.99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 −0.01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0.01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8789A3-19A9-4761-8667-B36D3383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089" y="420524"/>
                <a:ext cx="6586868" cy="923330"/>
              </a:xfrm>
              <a:prstGeom prst="rect">
                <a:avLst/>
              </a:prstGeom>
              <a:blipFill>
                <a:blip r:embed="rId4"/>
                <a:stretch>
                  <a:fillRect l="-83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610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that unfair coin that lands on heads 99% of the time have?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014 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𝑖𝑠h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+.066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5021704"/>
            <a:ext cx="9683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And then you just do some multiplication!</a:t>
            </a:r>
          </a:p>
          <a:p>
            <a:pPr algn="ctr"/>
            <a:endParaRPr lang="en-US" sz="2200" dirty="0">
              <a:latin typeface="Helvetica" pitchFamily="2" charset="0"/>
            </a:endParaRPr>
          </a:p>
          <a:p>
            <a:pPr algn="ctr"/>
            <a:r>
              <a:rPr lang="en-US" sz="2200" dirty="0">
                <a:latin typeface="Helvetica" pitchFamily="2" charset="0"/>
              </a:rPr>
              <a:t>Note how the “tails” term contributes more bits of information!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2B5F2B-E7CE-40C9-8905-6D5BF4163836}"/>
                  </a:ext>
                </a:extLst>
              </p:cNvPr>
              <p:cNvSpPr txBox="1"/>
              <p:nvPr/>
            </p:nvSpPr>
            <p:spPr>
              <a:xfrm>
                <a:off x="4879550" y="420028"/>
                <a:ext cx="68670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step: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𝑒𝑛𝑡𝑟𝑜𝑝𝑦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=−0.99 ∗−0.0145+ −0.01 ∗−6.644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2B5F2B-E7CE-40C9-8905-6D5BF4163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550" y="420028"/>
                <a:ext cx="6867073" cy="1200329"/>
              </a:xfrm>
              <a:prstGeom prst="rect">
                <a:avLst/>
              </a:prstGeom>
              <a:blipFill>
                <a:blip r:embed="rId3"/>
                <a:stretch>
                  <a:fillRect l="-710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1303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How many bits of entropy does that unfair coin that lands on heads 99% of the time have?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0.08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A034E-28F8-AA4F-920F-EAD2DD597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058400" cy="4112286"/>
              </a:xfrm>
              <a:blipFill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633C6-AD62-DF44-B146-40435A4134BA}"/>
              </a:ext>
            </a:extLst>
          </p:cNvPr>
          <p:cNvSpPr txBox="1"/>
          <p:nvPr/>
        </p:nvSpPr>
        <p:spPr>
          <a:xfrm>
            <a:off x="959370" y="4476697"/>
            <a:ext cx="96836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When we add the terms together, we get the total bits of entropy for this variable.</a:t>
            </a:r>
          </a:p>
          <a:p>
            <a:pPr algn="ctr"/>
            <a:endParaRPr lang="en-US" sz="2200" dirty="0">
              <a:latin typeface="Helvetica" pitchFamily="2" charset="0"/>
            </a:endParaRPr>
          </a:p>
          <a:p>
            <a:pPr algn="ctr"/>
            <a:r>
              <a:rPr lang="en-US" sz="2200" dirty="0">
                <a:latin typeface="Helvetica" pitchFamily="2" charset="0"/>
              </a:rPr>
              <a:t>Again, it’s what we thought it would be! A number close to zero!</a:t>
            </a:r>
          </a:p>
        </p:txBody>
      </p:sp>
    </p:spTree>
    <p:extLst>
      <p:ext uri="{BB962C8B-B14F-4D97-AF65-F5344CB8AC3E}">
        <p14:creationId xmlns:p14="http://schemas.microsoft.com/office/powerpoint/2010/main" val="105503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Choosing an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We recall, when choosing an attribute to split on, the goal is to choose the one that will divide the remaining examples into the most pure groups.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i.e., the groups with the least entropy…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Do you see where we’re going with this?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94382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3D10-8F1A-0A4F-B881-3AEC733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Choosing an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034E-28F8-AA4F-920F-EAD2DD59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Let’s think of the class label as a random variable. In this case, it has two possible values: “yes” and “no.”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If the current group of examples, after some splitting, has 50% “yes” and 50% “no”, then we are very uncertain how to classify new examples that “match that path.” We might as well just flip a coin to classify those new examples! Such a group has high entropy.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0BC23D-B5E4-FF43-8FEF-25B15F580AE9}"/>
              </a:ext>
            </a:extLst>
          </p:cNvPr>
          <p:cNvGrpSpPr/>
          <p:nvPr/>
        </p:nvGrpSpPr>
        <p:grpSpPr>
          <a:xfrm>
            <a:off x="8254679" y="0"/>
            <a:ext cx="3997520" cy="2255560"/>
            <a:chOff x="334194" y="2539697"/>
            <a:chExt cx="3997520" cy="2255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CDACD6B5-93A5-F946-BF02-F54271E17DF2}"/>
                    </a:ext>
                  </a:extLst>
                </p:cNvPr>
                <p:cNvSpPr/>
                <p:nvPr/>
              </p:nvSpPr>
              <p:spPr>
                <a:xfrm>
                  <a:off x="1407348" y="2539697"/>
                  <a:ext cx="1837678" cy="6303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𝐴𝑡𝑡𝑟𝑖𝑏𝑢𝑡𝑒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Oval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348" y="2539697"/>
                  <a:ext cx="1837678" cy="630315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79EA2E4-8054-134A-8BE7-7E74E31B11C2}"/>
                </a:ext>
              </a:extLst>
            </p:cNvPr>
            <p:cNvCxnSpPr>
              <a:stCxn id="5" idx="3"/>
              <a:endCxn id="14" idx="0"/>
            </p:cNvCxnSpPr>
            <p:nvPr/>
          </p:nvCxnSpPr>
          <p:spPr>
            <a:xfrm flipH="1">
              <a:off x="1456879" y="3077705"/>
              <a:ext cx="219591" cy="106447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1AC9980-FF8C-194E-894C-A35097D08EE8}"/>
                </a:ext>
              </a:extLst>
            </p:cNvPr>
            <p:cNvCxnSpPr>
              <a:stCxn id="5" idx="5"/>
            </p:cNvCxnSpPr>
            <p:nvPr/>
          </p:nvCxnSpPr>
          <p:spPr>
            <a:xfrm>
              <a:off x="2975904" y="3077705"/>
              <a:ext cx="266199" cy="105766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5FFF41-5B40-0742-A131-94F11EFCAC44}"/>
                    </a:ext>
                  </a:extLst>
                </p:cNvPr>
                <p:cNvSpPr txBox="1"/>
                <p:nvPr/>
              </p:nvSpPr>
              <p:spPr>
                <a:xfrm>
                  <a:off x="334194" y="3201979"/>
                  <a:ext cx="128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194" y="3201979"/>
                  <a:ext cx="128785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6D9941-651B-0A49-AA45-B5F72AC8F4AA}"/>
                    </a:ext>
                  </a:extLst>
                </p:cNvPr>
                <p:cNvSpPr txBox="1"/>
                <p:nvPr/>
              </p:nvSpPr>
              <p:spPr>
                <a:xfrm>
                  <a:off x="3043861" y="3201979"/>
                  <a:ext cx="128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3861" y="3201979"/>
                  <a:ext cx="1287853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526E2C-8CE6-8D40-AB13-75F9B4ED5739}"/>
                </a:ext>
              </a:extLst>
            </p:cNvPr>
            <p:cNvSpPr/>
            <p:nvPr/>
          </p:nvSpPr>
          <p:spPr>
            <a:xfrm>
              <a:off x="1025142" y="4179868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BAB73-A63D-E947-A900-782FF46730DE}"/>
                </a:ext>
              </a:extLst>
            </p:cNvPr>
            <p:cNvSpPr/>
            <p:nvPr/>
          </p:nvSpPr>
          <p:spPr>
            <a:xfrm>
              <a:off x="1467453" y="4179868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3791A7-37A7-514F-94DD-4CB56A1BCCA0}"/>
                </a:ext>
              </a:extLst>
            </p:cNvPr>
            <p:cNvSpPr/>
            <p:nvPr/>
          </p:nvSpPr>
          <p:spPr>
            <a:xfrm>
              <a:off x="1025142" y="4478863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EFFD1E-0973-C445-9E5A-54C87F6C5736}"/>
                </a:ext>
              </a:extLst>
            </p:cNvPr>
            <p:cNvSpPr/>
            <p:nvPr/>
          </p:nvSpPr>
          <p:spPr>
            <a:xfrm>
              <a:off x="1464698" y="4478862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CA5A17B-D963-AC44-ADC3-2126FF9F90A8}"/>
                </a:ext>
              </a:extLst>
            </p:cNvPr>
            <p:cNvSpPr/>
            <p:nvPr/>
          </p:nvSpPr>
          <p:spPr>
            <a:xfrm>
              <a:off x="976544" y="4142176"/>
              <a:ext cx="960670" cy="653081"/>
            </a:xfrm>
            <a:prstGeom prst="roundRect">
              <a:avLst>
                <a:gd name="adj" fmla="val 6587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9A16C2-9632-A54A-AF60-527DBCE2AF89}"/>
                </a:ext>
              </a:extLst>
            </p:cNvPr>
            <p:cNvSpPr/>
            <p:nvPr/>
          </p:nvSpPr>
          <p:spPr>
            <a:xfrm>
              <a:off x="2812608" y="4179868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6E812F-A96F-A941-9535-DA98A9A77C11}"/>
                </a:ext>
              </a:extLst>
            </p:cNvPr>
            <p:cNvSpPr/>
            <p:nvPr/>
          </p:nvSpPr>
          <p:spPr>
            <a:xfrm>
              <a:off x="3254919" y="4179868"/>
              <a:ext cx="404494" cy="27200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85AC3B-A662-5049-9EDE-7C5F33CFF269}"/>
                </a:ext>
              </a:extLst>
            </p:cNvPr>
            <p:cNvSpPr/>
            <p:nvPr/>
          </p:nvSpPr>
          <p:spPr>
            <a:xfrm>
              <a:off x="2812608" y="4478863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9EEB56-8845-D74B-AC8A-CD25B6896188}"/>
                </a:ext>
              </a:extLst>
            </p:cNvPr>
            <p:cNvSpPr/>
            <p:nvPr/>
          </p:nvSpPr>
          <p:spPr>
            <a:xfrm>
              <a:off x="3252164" y="4478862"/>
              <a:ext cx="404494" cy="2720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8443F96-C06C-1A4A-9EAF-B6D77AA1A8CC}"/>
                </a:ext>
              </a:extLst>
            </p:cNvPr>
            <p:cNvSpPr/>
            <p:nvPr/>
          </p:nvSpPr>
          <p:spPr>
            <a:xfrm>
              <a:off x="2764010" y="4142176"/>
              <a:ext cx="960670" cy="653081"/>
            </a:xfrm>
            <a:prstGeom prst="roundRect">
              <a:avLst>
                <a:gd name="adj" fmla="val 6587"/>
              </a:avLst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583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46209</TotalTime>
  <Words>9039</Words>
  <Application>Microsoft Macintosh PowerPoint</Application>
  <PresentationFormat>Widescreen</PresentationFormat>
  <Paragraphs>2791</Paragraphs>
  <Slides>126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5" baseType="lpstr">
      <vt:lpstr>Calibri</vt:lpstr>
      <vt:lpstr>Cambria Math</vt:lpstr>
      <vt:lpstr>Consolas</vt:lpstr>
      <vt:lpstr>Garamond</vt:lpstr>
      <vt:lpstr>Helvetica</vt:lpstr>
      <vt:lpstr>Linux Libertine</vt:lpstr>
      <vt:lpstr>Sagona Book</vt:lpstr>
      <vt:lpstr>Sagona ExtraLight</vt:lpstr>
      <vt:lpstr>SavonVTI</vt:lpstr>
      <vt:lpstr>Introduction to AI, Spring 2023  Decision Tree Induction</vt:lpstr>
      <vt:lpstr>Fast Recap Questions!</vt:lpstr>
      <vt:lpstr>Fast Recap Questions!</vt:lpstr>
      <vt:lpstr>Classifiers</vt:lpstr>
      <vt:lpstr>PowerPoint Presentation</vt:lpstr>
      <vt:lpstr>Our First Glimpse of a Decision Tree</vt:lpstr>
      <vt:lpstr>Our First Glimpse of a Decision Tree</vt:lpstr>
      <vt:lpstr>Our First Glimpse of a Decision Tree</vt:lpstr>
      <vt:lpstr>Decision Trees</vt:lpstr>
      <vt:lpstr>Decision Trees</vt:lpstr>
      <vt:lpstr>Decision Tree Classification</vt:lpstr>
      <vt:lpstr>Decision Tree Classification</vt:lpstr>
      <vt:lpstr>Decision Tree Classification</vt:lpstr>
      <vt:lpstr>Decision Tree Classification</vt:lpstr>
      <vt:lpstr>Decision Tree Classification</vt:lpstr>
      <vt:lpstr>Decision Tree Classification</vt:lpstr>
      <vt:lpstr>Decision Tree Classification</vt:lpstr>
      <vt:lpstr>Decision Tree Classification</vt:lpstr>
      <vt:lpstr>Decision Tree Classification</vt:lpstr>
      <vt:lpstr>Decision Tree Classification</vt:lpstr>
      <vt:lpstr>Decision Tree Classification</vt:lpstr>
      <vt:lpstr>Decision Tree Classification</vt:lpstr>
      <vt:lpstr>Decision Tree Induction</vt:lpstr>
      <vt:lpstr>Decision Tree Induction</vt:lpstr>
      <vt:lpstr>Space of Trees</vt:lpstr>
      <vt:lpstr>Space of Trees</vt:lpstr>
      <vt:lpstr>Space of Trees</vt:lpstr>
      <vt:lpstr>Space of Trees</vt:lpstr>
      <vt:lpstr>Decision Tree Induction</vt:lpstr>
      <vt:lpstr>Decision Tree Induction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Brief Aside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Decision Tree Induction</vt:lpstr>
      <vt:lpstr>Choosing an Attribute</vt:lpstr>
      <vt:lpstr>Choosing an Attribute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Entropy</vt:lpstr>
      <vt:lpstr>Choosing an Attribute</vt:lpstr>
      <vt:lpstr>Choosing an Attribute</vt:lpstr>
      <vt:lpstr>Choosing an Attribute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Decision Tree Induction</vt:lpstr>
      <vt:lpstr>Decision Tree Induction</vt:lpstr>
      <vt:lpstr>Pruning</vt:lpstr>
      <vt:lpstr>Pruning</vt:lpstr>
      <vt:lpstr>χ^2 Pruning  (“chi squared”)  (pronounced “kai”)</vt:lpstr>
      <vt:lpstr>Need for Pruning?</vt:lpstr>
      <vt:lpstr>Build Then Prune Example</vt:lpstr>
      <vt:lpstr>Build Then Prune Example</vt:lpstr>
      <vt:lpstr>Build Then Prune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2266</cp:revision>
  <cp:lastPrinted>2020-04-08T04:06:17Z</cp:lastPrinted>
  <dcterms:created xsi:type="dcterms:W3CDTF">2020-01-13T18:17:54Z</dcterms:created>
  <dcterms:modified xsi:type="dcterms:W3CDTF">2023-04-23T02:35:46Z</dcterms:modified>
</cp:coreProperties>
</file>